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64" r:id="rId3"/>
    <p:sldId id="270" r:id="rId4"/>
    <p:sldId id="262" r:id="rId5"/>
    <p:sldId id="271" r:id="rId6"/>
    <p:sldId id="272" r:id="rId7"/>
    <p:sldId id="269" r:id="rId8"/>
    <p:sldId id="274" r:id="rId9"/>
    <p:sldId id="275" r:id="rId10"/>
    <p:sldId id="276" r:id="rId11"/>
    <p:sldId id="278" r:id="rId12"/>
    <p:sldId id="279" r:id="rId13"/>
    <p:sldId id="280" r:id="rId14"/>
    <p:sldId id="282" r:id="rId15"/>
    <p:sldId id="283" r:id="rId16"/>
    <p:sldId id="281" r:id="rId17"/>
    <p:sldId id="284" r:id="rId18"/>
    <p:sldId id="285" r:id="rId19"/>
    <p:sldId id="287" r:id="rId20"/>
    <p:sldId id="288" r:id="rId21"/>
    <p:sldId id="289" r:id="rId22"/>
    <p:sldId id="290" r:id="rId23"/>
    <p:sldId id="291" r:id="rId24"/>
    <p:sldId id="297" r:id="rId25"/>
    <p:sldId id="293" r:id="rId26"/>
    <p:sldId id="294" r:id="rId27"/>
    <p:sldId id="295" r:id="rId28"/>
    <p:sldId id="296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A72"/>
    <a:srgbClr val="FF9933"/>
    <a:srgbClr val="E5AC0D"/>
    <a:srgbClr val="DEEBF7"/>
    <a:srgbClr val="9DC4F4"/>
    <a:srgbClr val="ABD9FF"/>
    <a:srgbClr val="D3DFE5"/>
    <a:srgbClr val="004D82"/>
    <a:srgbClr val="2FB0FF"/>
    <a:srgbClr val="017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9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6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5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54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2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6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5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69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722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C4214-EA43-4FC8-8A17-7D9F38E3EA1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AA631-9264-4779-8EF8-9EBBB41B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9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G"/><Relationship Id="rId18" Type="http://schemas.openxmlformats.org/officeDocument/2006/relationships/image" Target="../media/image42.JPG"/><Relationship Id="rId26" Type="http://schemas.openxmlformats.org/officeDocument/2006/relationships/image" Target="../media/image50.JPG"/><Relationship Id="rId3" Type="http://schemas.openxmlformats.org/officeDocument/2006/relationships/image" Target="../media/image27.jpeg"/><Relationship Id="rId21" Type="http://schemas.openxmlformats.org/officeDocument/2006/relationships/image" Target="../media/image45.jpe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17" Type="http://schemas.openxmlformats.org/officeDocument/2006/relationships/image" Target="../media/image41.JPG"/><Relationship Id="rId25" Type="http://schemas.openxmlformats.org/officeDocument/2006/relationships/image" Target="../media/image49.jpeg"/><Relationship Id="rId33" Type="http://schemas.openxmlformats.org/officeDocument/2006/relationships/image" Target="../media/image57.JPG"/><Relationship Id="rId2" Type="http://schemas.openxmlformats.org/officeDocument/2006/relationships/image" Target="../media/image26.jpeg"/><Relationship Id="rId16" Type="http://schemas.openxmlformats.org/officeDocument/2006/relationships/image" Target="../media/image40.JPG"/><Relationship Id="rId20" Type="http://schemas.openxmlformats.org/officeDocument/2006/relationships/image" Target="../media/image44.jpe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24" Type="http://schemas.openxmlformats.org/officeDocument/2006/relationships/image" Target="../media/image48.JPG"/><Relationship Id="rId32" Type="http://schemas.openxmlformats.org/officeDocument/2006/relationships/image" Target="../media/image56.JPG"/><Relationship Id="rId5" Type="http://schemas.openxmlformats.org/officeDocument/2006/relationships/image" Target="../media/image29.JPG"/><Relationship Id="rId15" Type="http://schemas.openxmlformats.org/officeDocument/2006/relationships/image" Target="../media/image39.JPG"/><Relationship Id="rId23" Type="http://schemas.openxmlformats.org/officeDocument/2006/relationships/image" Target="../media/image47.JPG"/><Relationship Id="rId28" Type="http://schemas.openxmlformats.org/officeDocument/2006/relationships/image" Target="../media/image52.JPG"/><Relationship Id="rId10" Type="http://schemas.openxmlformats.org/officeDocument/2006/relationships/image" Target="../media/image34.jpeg"/><Relationship Id="rId19" Type="http://schemas.openxmlformats.org/officeDocument/2006/relationships/image" Target="../media/image43.JPG"/><Relationship Id="rId31" Type="http://schemas.openxmlformats.org/officeDocument/2006/relationships/image" Target="../media/image55.JPG"/><Relationship Id="rId4" Type="http://schemas.openxmlformats.org/officeDocument/2006/relationships/image" Target="../media/image28.JPG"/><Relationship Id="rId9" Type="http://schemas.openxmlformats.org/officeDocument/2006/relationships/image" Target="../media/image33.jpeg"/><Relationship Id="rId14" Type="http://schemas.openxmlformats.org/officeDocument/2006/relationships/image" Target="../media/image38.JPG"/><Relationship Id="rId22" Type="http://schemas.openxmlformats.org/officeDocument/2006/relationships/image" Target="../media/image46.JPG"/><Relationship Id="rId27" Type="http://schemas.openxmlformats.org/officeDocument/2006/relationships/image" Target="../media/image51.JPG"/><Relationship Id="rId30" Type="http://schemas.openxmlformats.org/officeDocument/2006/relationships/image" Target="../media/image5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6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49DB892-DA4F-4F04-8E60-ECABDF5D55EE}"/>
              </a:ext>
            </a:extLst>
          </p:cNvPr>
          <p:cNvSpPr txBox="1"/>
          <p:nvPr/>
        </p:nvSpPr>
        <p:spPr>
          <a:xfrm>
            <a:off x="4941296" y="2592527"/>
            <a:ext cx="5770657" cy="909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908" b="1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/>
              </a:rPr>
              <a:t>근전기성 의수</a:t>
            </a:r>
            <a:endParaRPr lang="en-US" altLang="ko-KR" sz="5908" b="1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9B8DC5-DFB0-4FA8-BDD4-B3082E97F156}"/>
              </a:ext>
            </a:extLst>
          </p:cNvPr>
          <p:cNvSpPr/>
          <p:nvPr/>
        </p:nvSpPr>
        <p:spPr>
          <a:xfrm>
            <a:off x="5232" y="6284038"/>
            <a:ext cx="12186768" cy="5739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B8D0A1-FAD7-422C-AB25-16D5064A5FF0}"/>
              </a:ext>
            </a:extLst>
          </p:cNvPr>
          <p:cNvCxnSpPr>
            <a:cxnSpLocks/>
          </p:cNvCxnSpPr>
          <p:nvPr/>
        </p:nvCxnSpPr>
        <p:spPr>
          <a:xfrm>
            <a:off x="142157" y="6398598"/>
            <a:ext cx="11918149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F23CB3-0342-430A-BF0D-32E2B7BAFA50}"/>
              </a:ext>
            </a:extLst>
          </p:cNvPr>
          <p:cNvGrpSpPr/>
          <p:nvPr/>
        </p:nvGrpSpPr>
        <p:grpSpPr>
          <a:xfrm rot="10800000">
            <a:off x="0" y="0"/>
            <a:ext cx="12186768" cy="573962"/>
            <a:chOff x="0" y="1120637"/>
            <a:chExt cx="9901749" cy="4663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6E12D07-460B-4473-9DC5-DF028D890156}"/>
                </a:ext>
              </a:extLst>
            </p:cNvPr>
            <p:cNvSpPr/>
            <p:nvPr/>
          </p:nvSpPr>
          <p:spPr>
            <a:xfrm rot="10800000">
              <a:off x="0" y="1120637"/>
              <a:ext cx="9901749" cy="466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7286DBB-2F7B-46BF-9380-39F4930C20E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252" y="1213717"/>
              <a:ext cx="9683496" cy="0"/>
            </a:xfrm>
            <a:prstGeom prst="line">
              <a:avLst/>
            </a:prstGeom>
            <a:ln w="38100" cap="rnd">
              <a:solidFill>
                <a:srgbClr val="143A7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3BB4655-AAD8-4AC1-A197-BB19DDA6EF2D}"/>
              </a:ext>
            </a:extLst>
          </p:cNvPr>
          <p:cNvGrpSpPr/>
          <p:nvPr/>
        </p:nvGrpSpPr>
        <p:grpSpPr>
          <a:xfrm>
            <a:off x="171447" y="813499"/>
            <a:ext cx="3757614" cy="5496186"/>
            <a:chOff x="536575" y="1755647"/>
            <a:chExt cx="3082627" cy="4636007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0B2FB400-DA12-4B11-AB57-E24DCB34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575" y="2082304"/>
              <a:ext cx="1407962" cy="1407959"/>
            </a:xfrm>
            <a:prstGeom prst="rect">
              <a:avLst/>
            </a:prstGeom>
          </p:spPr>
        </p:pic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CAF109A-0E86-4691-B8AA-2D4418C99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0560" y="4858749"/>
              <a:ext cx="837966" cy="837964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A6A0825F-DBAC-48B7-956C-BCCF346B5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432" y="1755647"/>
              <a:ext cx="2829770" cy="4636007"/>
            </a:xfrm>
            <a:prstGeom prst="rect">
              <a:avLst/>
            </a:prstGeom>
          </p:spPr>
        </p:pic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4B3556DB-EA13-4317-B7BC-E15ADAB6F3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1714" y="1133984"/>
            <a:ext cx="1292662" cy="1292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CCFB67-5BD6-40F4-9CC4-5548A220743E}"/>
              </a:ext>
            </a:extLst>
          </p:cNvPr>
          <p:cNvSpPr txBox="1"/>
          <p:nvPr/>
        </p:nvSpPr>
        <p:spPr>
          <a:xfrm>
            <a:off x="9749585" y="4923728"/>
            <a:ext cx="2622883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/>
              </a:rPr>
              <a:t>1</a:t>
            </a:r>
            <a:r>
              <a:rPr lang="ko-KR" altLang="en-US" sz="24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/>
              </a:rPr>
              <a:t>조</a:t>
            </a:r>
            <a:endParaRPr lang="en-US" altLang="ko-KR" sz="2400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/>
            </a:endParaRPr>
          </a:p>
          <a:p>
            <a:r>
              <a:rPr lang="en-US" altLang="ko-KR" sz="2000" dirty="0">
                <a:ea typeface="나눔스퀘어라운드OTF ExtraBold" panose="020B0600000101010101"/>
              </a:rPr>
              <a:t>3-A   41915071 </a:t>
            </a:r>
            <a:r>
              <a:rPr lang="ko-KR" altLang="en-US" dirty="0" err="1">
                <a:ea typeface="나눔스퀘어라운드OTF ExtraBold" panose="020B0600000101010101"/>
              </a:rPr>
              <a:t>조승운</a:t>
            </a:r>
            <a:endParaRPr lang="en-US" altLang="ko-KR" dirty="0">
              <a:ea typeface="나눔스퀘어라운드OTF ExtraBold" panose="020B0600000101010101"/>
            </a:endParaRPr>
          </a:p>
          <a:p>
            <a:r>
              <a:rPr lang="en-US" altLang="ko-KR" sz="2000" dirty="0">
                <a:ea typeface="나눔스퀘어라운드OTF ExtraBold" panose="020B0600000101010101"/>
              </a:rPr>
              <a:t>3-A   41615090 </a:t>
            </a:r>
            <a:r>
              <a:rPr lang="ko-KR" altLang="en-US" dirty="0">
                <a:ea typeface="나눔스퀘어라운드OTF ExtraBold" panose="020B0600000101010101"/>
              </a:rPr>
              <a:t>최재호</a:t>
            </a:r>
            <a:endParaRPr lang="en-US" altLang="ko-KR" dirty="0">
              <a:ea typeface="나눔스퀘어라운드OTF ExtraBold" panose="020B0600000101010101"/>
            </a:endParaRPr>
          </a:p>
          <a:p>
            <a:r>
              <a:rPr lang="en-US" altLang="ko-KR" sz="2000" dirty="0">
                <a:ea typeface="나눔스퀘어라운드OTF ExtraBold" panose="020B0600000101010101"/>
              </a:rPr>
              <a:t>3-A   41915066 </a:t>
            </a:r>
            <a:r>
              <a:rPr lang="ko-KR" altLang="en-US" dirty="0">
                <a:ea typeface="나눔스퀘어라운드OTF ExtraBold" panose="020B0600000101010101"/>
              </a:rPr>
              <a:t>이하은</a:t>
            </a:r>
            <a:endParaRPr lang="en-US" altLang="ko-KR" sz="2000" dirty="0">
              <a:ea typeface="나눔스퀘어라운드OTF ExtraBold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B0DC0-4511-496A-9981-E4CDFC686E84}"/>
              </a:ext>
            </a:extLst>
          </p:cNvPr>
          <p:cNvSpPr txBox="1"/>
          <p:nvPr/>
        </p:nvSpPr>
        <p:spPr>
          <a:xfrm>
            <a:off x="4571299" y="3473791"/>
            <a:ext cx="5770656" cy="622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46" dirty="0">
                <a:solidFill>
                  <a:schemeClr val="accent1"/>
                </a:solidFill>
                <a:ea typeface="나눔스퀘어라운드OTF ExtraBold" panose="020B0600000101010101"/>
              </a:rPr>
              <a:t>(Myoelectric Hand Prosthesis)</a:t>
            </a:r>
          </a:p>
        </p:txBody>
      </p:sp>
    </p:spTree>
    <p:extLst>
      <p:ext uri="{BB962C8B-B14F-4D97-AF65-F5344CB8AC3E}">
        <p14:creationId xmlns:p14="http://schemas.microsoft.com/office/powerpoint/2010/main" val="71850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9027A0-0CA3-4DEB-B1F6-030603C35CC0}"/>
              </a:ext>
            </a:extLst>
          </p:cNvPr>
          <p:cNvSpPr/>
          <p:nvPr/>
        </p:nvSpPr>
        <p:spPr>
          <a:xfrm>
            <a:off x="2" y="2072923"/>
            <a:ext cx="12186768" cy="27214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9316-22FE-4410-9BAD-1AAF73A1F2F7}"/>
              </a:ext>
            </a:extLst>
          </p:cNvPr>
          <p:cNvSpPr txBox="1"/>
          <p:nvPr/>
        </p:nvSpPr>
        <p:spPr>
          <a:xfrm>
            <a:off x="4976894" y="5696760"/>
            <a:ext cx="223298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0" b="1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과제 수행</a:t>
            </a:r>
            <a:endParaRPr lang="ko-KR" altLang="en-US" sz="4000" b="1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D664A-69BA-474D-89C1-C85AA4462BAF}"/>
              </a:ext>
            </a:extLst>
          </p:cNvPr>
          <p:cNvSpPr txBox="1"/>
          <p:nvPr/>
        </p:nvSpPr>
        <p:spPr>
          <a:xfrm>
            <a:off x="5520041" y="433145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5AC58-9A59-4D6D-A4FE-5A5D898317B0}"/>
              </a:ext>
            </a:extLst>
          </p:cNvPr>
          <p:cNvSpPr txBox="1"/>
          <p:nvPr/>
        </p:nvSpPr>
        <p:spPr>
          <a:xfrm>
            <a:off x="5989597" y="8380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164D5436-9D7E-4C4D-A6C5-B8C708A2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249" y="2646885"/>
            <a:ext cx="1373248" cy="2147525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299AC3C-F98E-4EEE-AF69-FADE4018C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0712" y="2641984"/>
            <a:ext cx="1859580" cy="215242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4F02A6-3741-43B0-A2E1-42D360E8992B}"/>
              </a:ext>
            </a:extLst>
          </p:cNvPr>
          <p:cNvGrpSpPr/>
          <p:nvPr/>
        </p:nvGrpSpPr>
        <p:grpSpPr>
          <a:xfrm>
            <a:off x="4247745" y="1686184"/>
            <a:ext cx="3481794" cy="3485631"/>
            <a:chOff x="4247745" y="1686184"/>
            <a:chExt cx="3481794" cy="348563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838DCA1-BB40-4B29-AAAD-761CA19D06D5}"/>
                </a:ext>
              </a:extLst>
            </p:cNvPr>
            <p:cNvGrpSpPr/>
            <p:nvPr/>
          </p:nvGrpSpPr>
          <p:grpSpPr>
            <a:xfrm>
              <a:off x="4247745" y="1686184"/>
              <a:ext cx="3481794" cy="3485631"/>
              <a:chOff x="3474874" y="1746581"/>
              <a:chExt cx="3127094" cy="312709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E06FBAC-4F55-462E-83DE-A16499131CF6}"/>
                  </a:ext>
                </a:extLst>
              </p:cNvPr>
              <p:cNvSpPr/>
              <p:nvPr/>
            </p:nvSpPr>
            <p:spPr>
              <a:xfrm>
                <a:off x="3474874" y="1746581"/>
                <a:ext cx="3127094" cy="3127094"/>
              </a:xfrm>
              <a:prstGeom prst="ellipse">
                <a:avLst/>
              </a:prstGeom>
              <a:solidFill>
                <a:schemeClr val="bg1"/>
              </a:solidFill>
              <a:ln w="25400" cap="rnd">
                <a:solidFill>
                  <a:srgbClr val="143A7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C6E48C35-D1D6-4F35-8438-20707CFA3477}"/>
                  </a:ext>
                </a:extLst>
              </p:cNvPr>
              <p:cNvSpPr/>
              <p:nvPr/>
            </p:nvSpPr>
            <p:spPr>
              <a:xfrm>
                <a:off x="3566237" y="1837944"/>
                <a:ext cx="2944368" cy="29443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143A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FF733B96-1550-493A-A3EE-E0A7ADA8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21974" y="2173950"/>
              <a:ext cx="1915423" cy="222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670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88828" y="763881"/>
            <a:ext cx="3111724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245964" y="141255"/>
            <a:ext cx="285975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-1) 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시스템 사양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86771"/>
            <a:ext cx="1101969" cy="180535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EC5DF1-E7FF-4135-BF50-FD14491AF977}"/>
              </a:ext>
            </a:extLst>
          </p:cNvPr>
          <p:cNvSpPr txBox="1"/>
          <p:nvPr/>
        </p:nvSpPr>
        <p:spPr>
          <a:xfrm>
            <a:off x="7798900" y="1125954"/>
            <a:ext cx="3599872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43A72"/>
                </a:solidFill>
                <a:ea typeface="나눔스퀘어라운드OTF ExtraBold" panose="020B0600000101010101"/>
              </a:rPr>
              <a:t>가동범위</a:t>
            </a:r>
            <a:endParaRPr lang="en-US" altLang="ko-KR" sz="2400" b="1" dirty="0">
              <a:solidFill>
                <a:srgbClr val="143A72"/>
              </a:solidFill>
              <a:ea typeface="나눔스퀘어라운드OTF ExtraBold" panose="020B0600000101010101"/>
            </a:endParaRPr>
          </a:p>
          <a:p>
            <a:endParaRPr lang="en-US" altLang="ko-KR" sz="2000" b="1" dirty="0">
              <a:solidFill>
                <a:srgbClr val="143A72"/>
              </a:solidFill>
              <a:ea typeface="나눔스퀘어라운드OTF ExtraBold" panose="020B0600000101010101"/>
            </a:endParaRPr>
          </a:p>
          <a:p>
            <a:r>
              <a:rPr lang="ko-KR" altLang="en-US" sz="2000" b="1" dirty="0" err="1">
                <a:ea typeface="나눔스퀘어라운드OTF ExtraBold" panose="020B0600000101010101"/>
              </a:rPr>
              <a:t>서보</a:t>
            </a:r>
            <a:r>
              <a:rPr lang="ko-KR" altLang="en-US" sz="2000" b="1" dirty="0">
                <a:ea typeface="나눔스퀘어라운드OTF ExtraBold" panose="020B0600000101010101"/>
              </a:rPr>
              <a:t> 모터 </a:t>
            </a:r>
            <a:r>
              <a:rPr lang="en-US" altLang="ko-KR" sz="2000" b="1" dirty="0">
                <a:ea typeface="나눔스퀘어라운드OTF ExtraBold" panose="020B0600000101010101"/>
              </a:rPr>
              <a:t>: </a:t>
            </a:r>
            <a:r>
              <a:rPr lang="en-US" altLang="ko-KR" sz="2000" dirty="0">
                <a:ea typeface="나눔스퀘어라운드OTF ExtraBold" panose="020B0600000101010101"/>
              </a:rPr>
              <a:t>0</a:t>
            </a:r>
            <a:r>
              <a:rPr lang="ko-KR" altLang="en-US" sz="2000" dirty="0">
                <a:ea typeface="나눔스퀘어라운드OTF ExtraBold" panose="020B0600000101010101"/>
              </a:rPr>
              <a:t>도 </a:t>
            </a:r>
            <a:r>
              <a:rPr lang="en-US" altLang="ko-KR" sz="2000" dirty="0">
                <a:ea typeface="나눔스퀘어라운드OTF ExtraBold" panose="020B0600000101010101"/>
              </a:rPr>
              <a:t>~ 120</a:t>
            </a:r>
            <a:r>
              <a:rPr lang="ko-KR" altLang="en-US" sz="2000" dirty="0">
                <a:ea typeface="나눔스퀘어라운드OTF ExtraBold" panose="020B0600000101010101"/>
              </a:rPr>
              <a:t>도</a:t>
            </a:r>
            <a:endParaRPr lang="en-US" altLang="ko-KR" sz="2000" dirty="0">
              <a:ea typeface="나눔스퀘어라운드OTF ExtraBold" panose="020B0600000101010101"/>
            </a:endParaRPr>
          </a:p>
          <a:p>
            <a:r>
              <a:rPr lang="ko-KR" altLang="en-US" sz="2000" b="1" dirty="0">
                <a:ea typeface="나눔스퀘어라운드OTF ExtraBold" panose="020B0600000101010101"/>
              </a:rPr>
              <a:t>손가락 가동범위 </a:t>
            </a:r>
            <a:r>
              <a:rPr lang="en-US" altLang="ko-KR" sz="2000" b="1" dirty="0">
                <a:ea typeface="나눔스퀘어라운드OTF ExtraBold" panose="020B0600000101010101"/>
              </a:rPr>
              <a:t>: </a:t>
            </a:r>
            <a:r>
              <a:rPr lang="en-US" altLang="ko-KR" sz="2000" dirty="0">
                <a:ea typeface="나눔스퀘어라운드OTF ExtraBold" panose="020B0600000101010101"/>
              </a:rPr>
              <a:t>0</a:t>
            </a:r>
            <a:r>
              <a:rPr lang="ko-KR" altLang="en-US" sz="2000" dirty="0">
                <a:ea typeface="나눔스퀘어라운드OTF ExtraBold" panose="020B0600000101010101"/>
              </a:rPr>
              <a:t>도 </a:t>
            </a:r>
            <a:r>
              <a:rPr lang="en-US" altLang="ko-KR" sz="2000" dirty="0">
                <a:ea typeface="나눔스퀘어라운드OTF ExtraBold" panose="020B0600000101010101"/>
              </a:rPr>
              <a:t>~ 100</a:t>
            </a:r>
            <a:r>
              <a:rPr lang="ko-KR" altLang="en-US" sz="2000" dirty="0">
                <a:ea typeface="나눔스퀘어라운드OTF ExtraBold" panose="020B0600000101010101"/>
              </a:rPr>
              <a:t>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126FD5-B812-4EBC-B125-8B0DC6D217E0}"/>
              </a:ext>
            </a:extLst>
          </p:cNvPr>
          <p:cNvSpPr txBox="1"/>
          <p:nvPr/>
        </p:nvSpPr>
        <p:spPr>
          <a:xfrm>
            <a:off x="606335" y="1050088"/>
            <a:ext cx="3237003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&lt;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근전기성 의수 부품 및 사양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61745D-7D53-411A-8BC0-01F924082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35" y="1419420"/>
            <a:ext cx="6939311" cy="34441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890A23-BF07-482B-9FFF-6DDD9575E3F3}"/>
              </a:ext>
            </a:extLst>
          </p:cNvPr>
          <p:cNvSpPr txBox="1"/>
          <p:nvPr/>
        </p:nvSpPr>
        <p:spPr>
          <a:xfrm>
            <a:off x="7798900" y="2740579"/>
            <a:ext cx="387398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43A72"/>
                </a:solidFill>
                <a:ea typeface="나눔스퀘어라운드OTF ExtraBold" panose="020B0600000101010101"/>
              </a:rPr>
              <a:t>의수 무게</a:t>
            </a:r>
            <a:endParaRPr lang="en-US" altLang="ko-KR" sz="2400" b="1" dirty="0">
              <a:solidFill>
                <a:srgbClr val="143A72"/>
              </a:solidFill>
              <a:ea typeface="나눔스퀘어라운드OTF ExtraBold" panose="020B0600000101010101"/>
            </a:endParaRPr>
          </a:p>
          <a:p>
            <a:endParaRPr lang="en-US" altLang="ko-KR" sz="1100" dirty="0">
              <a:solidFill>
                <a:srgbClr val="143A72"/>
              </a:solidFill>
              <a:ea typeface="나눔스퀘어라운드OTF ExtraBold" panose="020B0600000101010101"/>
            </a:endParaRPr>
          </a:p>
          <a:p>
            <a:r>
              <a:rPr lang="ko-KR" altLang="en-US" sz="2000" dirty="0">
                <a:ea typeface="나눔스퀘어라운드OTF ExtraBold" panose="020B0600000101010101"/>
              </a:rPr>
              <a:t>건전지 </a:t>
            </a:r>
            <a:r>
              <a:rPr lang="en-US" altLang="ko-KR" sz="2000" dirty="0">
                <a:ea typeface="나눔스퀘어라운드OTF ExtraBold" panose="020B0600000101010101"/>
              </a:rPr>
              <a:t>AA 23*4 = 70g, 9V = 40g </a:t>
            </a:r>
            <a:r>
              <a:rPr lang="ko-KR" altLang="en-US" sz="2000" dirty="0" err="1">
                <a:ea typeface="나눔스퀘어라운드OTF ExtraBold" panose="020B0600000101010101"/>
              </a:rPr>
              <a:t>서보</a:t>
            </a:r>
            <a:r>
              <a:rPr lang="ko-KR" altLang="en-US" sz="2000" dirty="0">
                <a:ea typeface="나눔스퀘어라운드OTF ExtraBold" panose="020B0600000101010101"/>
              </a:rPr>
              <a:t> 모터*</a:t>
            </a:r>
            <a:r>
              <a:rPr lang="en-US" altLang="ko-KR" sz="2000" dirty="0">
                <a:ea typeface="나눔스퀘어라운드OTF ExtraBold" panose="020B0600000101010101"/>
              </a:rPr>
              <a:t>5 = 200g</a:t>
            </a:r>
          </a:p>
          <a:p>
            <a:r>
              <a:rPr lang="ko-KR" altLang="en-US" sz="2000" dirty="0">
                <a:ea typeface="나눔스퀘어라운드OTF ExtraBold" panose="020B0600000101010101"/>
              </a:rPr>
              <a:t>의수 외형 </a:t>
            </a:r>
            <a:r>
              <a:rPr lang="en-US" altLang="ko-KR" sz="2000" dirty="0">
                <a:ea typeface="나눔스퀘어라운드OTF ExtraBold" panose="020B0600000101010101"/>
              </a:rPr>
              <a:t>= 500g</a:t>
            </a:r>
          </a:p>
          <a:p>
            <a:r>
              <a:rPr lang="ko-KR" altLang="en-US" sz="2000" dirty="0">
                <a:ea typeface="나눔스퀘어라운드OTF ExtraBold" panose="020B0600000101010101"/>
              </a:rPr>
              <a:t>총합 약</a:t>
            </a:r>
            <a:r>
              <a:rPr lang="en-US" altLang="ko-KR" sz="2000" dirty="0">
                <a:ea typeface="나눔스퀘어라운드OTF ExtraBold" panose="020B0600000101010101"/>
              </a:rPr>
              <a:t>  810g</a:t>
            </a:r>
            <a:endParaRPr lang="ko-KR" altLang="en-US" sz="2000" b="1" dirty="0">
              <a:solidFill>
                <a:srgbClr val="FF0000"/>
              </a:solidFill>
              <a:ea typeface="나눔스퀘어라운드OTF ExtraBold" panose="020B0600000101010101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3BFDD7D-216C-4AC0-9B06-0328FE928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36" y="5011770"/>
            <a:ext cx="693931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9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88828" y="763881"/>
            <a:ext cx="3111724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245964" y="141255"/>
            <a:ext cx="24493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-2) 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추진 일정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86771"/>
            <a:ext cx="1101969" cy="180535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C9F7BA1-92A8-4176-A5A4-841D66972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935568"/>
              </p:ext>
            </p:extLst>
          </p:nvPr>
        </p:nvGraphicFramePr>
        <p:xfrm>
          <a:off x="1839247" y="1413361"/>
          <a:ext cx="7519065" cy="4680758"/>
        </p:xfrm>
        <a:graphic>
          <a:graphicData uri="http://schemas.openxmlformats.org/drawingml/2006/table">
            <a:tbl>
              <a:tblPr/>
              <a:tblGrid>
                <a:gridCol w="159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기간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주요수행내용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비고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나눔스퀘어라운드OTF ExtraBold" panose="020B0600000101010101"/>
                        </a:rPr>
                        <a:t>3/6~3/10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팀구성 및 주제선정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나눔스퀘어라운드OTF ExtraBold" panose="020B0600000101010101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과제기획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나눔스퀘어라운드OTF ExtraBold" panose="020B0600000101010101"/>
                        </a:rPr>
                        <a:t>3/11~3/13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기술조사 및 자료수집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6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나눔스퀘어라운드OTF ExtraBold" panose="020B0600000101010101"/>
                        </a:rPr>
                        <a:t>3/14~3/22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부품목록 작성 및 구매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6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나눔스퀘어라운드OTF ExtraBold" panose="020B0600000101010101"/>
                        </a:rPr>
                        <a:t>3/23~3/31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기초 소프트웨어 구축 및 설계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기초적인 모델링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2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나눔스퀘어라운드OTF ExtraBold" panose="020B0600000101010101"/>
                        </a:rPr>
                        <a:t>4/1~4/9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소프트웨어 구축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4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나눔스퀘어라운드OTF ExtraBold" panose="020B0600000101010101"/>
                        </a:rPr>
                        <a:t>4/10~4/21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모델링을 통한 외형 제작 및 시행착오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2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나눔스퀘어라운드OTF ExtraBold" panose="020B0600000101010101"/>
                        </a:rPr>
                        <a:t>4/22~4/29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근전기성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 의수 가동 테스트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2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나눔스퀘어라운드OTF ExtraBold" panose="020B0600000101010101"/>
                        </a:rPr>
                        <a:t>4/30~5/22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보고서 작성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2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나눔스퀘어라운드OTF ExtraBold" panose="020B0600000101010101"/>
                        </a:rPr>
                        <a:t>5/23~6/3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나눔스퀘어라운드OTF ExtraBold" panose="020B0600000101010101"/>
                        </a:rPr>
                        <a:t>보고서 최종점검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나눔스퀘어라운드OTF ExtraBold" panose="020B0600000101010101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300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88828" y="763881"/>
            <a:ext cx="6112097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245964" y="141255"/>
            <a:ext cx="57002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-3) 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시스템 개략도</a:t>
            </a:r>
            <a:r>
              <a:rPr lang="en-US" altLang="ko-KR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제어 회로도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86771"/>
            <a:ext cx="1101969" cy="18053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143CD5-14F8-49D4-B599-610EE8E38EAF}"/>
              </a:ext>
            </a:extLst>
          </p:cNvPr>
          <p:cNvSpPr txBox="1"/>
          <p:nvPr/>
        </p:nvSpPr>
        <p:spPr>
          <a:xfrm>
            <a:off x="2443497" y="5105264"/>
            <a:ext cx="2191367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&lt;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시스템 개략도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A68D6-74B4-4A2C-8C9E-87C6625C8611}"/>
              </a:ext>
            </a:extLst>
          </p:cNvPr>
          <p:cNvSpPr txBox="1"/>
          <p:nvPr/>
        </p:nvSpPr>
        <p:spPr>
          <a:xfrm>
            <a:off x="7621674" y="5072483"/>
            <a:ext cx="21913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&lt;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제어 회로도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80132A-0B15-44F5-B687-35F8F73FE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79" y="1981967"/>
            <a:ext cx="5108405" cy="2894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D21C9D-26EE-46E6-BB06-7CC953B27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23" y="1386318"/>
            <a:ext cx="4953667" cy="367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2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88828" y="763881"/>
            <a:ext cx="3097435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245964" y="141255"/>
            <a:ext cx="285975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-4) 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모델링 설계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A4F472-5B24-47D6-8DE4-FDF86BA464CC}"/>
              </a:ext>
            </a:extLst>
          </p:cNvPr>
          <p:cNvSpPr txBox="1"/>
          <p:nvPr/>
        </p:nvSpPr>
        <p:spPr>
          <a:xfrm>
            <a:off x="694628" y="1373232"/>
            <a:ext cx="244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검지 손가락 관절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B7F11A-95D9-453D-89B7-75C38E95C3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48" y="914285"/>
            <a:ext cx="1240594" cy="10300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A82354-3F9C-422C-9FE7-D7CDF6575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178" y="914285"/>
            <a:ext cx="1064407" cy="10032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C38258-7CC3-4B15-938E-C62A57EA4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12" y="846585"/>
            <a:ext cx="1270157" cy="11263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2DDC75-C844-401F-9AEE-0B3102BBE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29" y="889176"/>
            <a:ext cx="1066545" cy="104508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B7DA9FB-199B-48FA-B62C-0DFD729DEC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44" y="853713"/>
            <a:ext cx="1314510" cy="111601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40DECB6-498F-425B-ACF8-9BEBF9E778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898" y="846585"/>
            <a:ext cx="906751" cy="11946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17BD827-DFCE-4182-95C9-12DAC9B92CA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7" t="17690"/>
          <a:stretch/>
        </p:blipFill>
        <p:spPr>
          <a:xfrm>
            <a:off x="3463348" y="2001870"/>
            <a:ext cx="1192608" cy="11161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45A5254-54A0-4EAC-9FA8-92C8CCBFD4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6" t="14724"/>
          <a:stretch/>
        </p:blipFill>
        <p:spPr>
          <a:xfrm>
            <a:off x="4752178" y="1991724"/>
            <a:ext cx="1197821" cy="11161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7195E15-A8F8-4E6A-9FEA-002335C3B3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0" y="2065455"/>
            <a:ext cx="1050476" cy="8950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DDB807D-5E48-4995-824C-29A07D2244C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t="16754"/>
          <a:stretch/>
        </p:blipFill>
        <p:spPr>
          <a:xfrm>
            <a:off x="6896693" y="1969723"/>
            <a:ext cx="1225844" cy="10253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C6025A-DA37-47BA-955C-D91AFEC256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69" y="2025409"/>
            <a:ext cx="1182735" cy="106905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CB872C-D1C6-432F-AA07-933630DBBF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1"/>
          <a:stretch/>
        </p:blipFill>
        <p:spPr>
          <a:xfrm>
            <a:off x="9484279" y="2025409"/>
            <a:ext cx="1012113" cy="9350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46523FB-8D6C-44BB-BD76-7BD34BA6D4CA}"/>
              </a:ext>
            </a:extLst>
          </p:cNvPr>
          <p:cNvSpPr txBox="1"/>
          <p:nvPr/>
        </p:nvSpPr>
        <p:spPr>
          <a:xfrm>
            <a:off x="694628" y="2420263"/>
            <a:ext cx="244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엄지 손가락 관절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6B6DA32-D009-4293-B5B1-3BF05B97A9E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56" y="3128878"/>
            <a:ext cx="1287506" cy="111613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A7A76A4-689E-4F1F-93D2-178E0BD7E0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64" y="3032557"/>
            <a:ext cx="1190914" cy="12683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7D3B22B-F408-48FC-91B4-15C0EBFB11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25" y="3011535"/>
            <a:ext cx="1306132" cy="12683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2215603-B69B-4D1D-80EE-BF409672F3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32" y="3110630"/>
            <a:ext cx="1097847" cy="11501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EE37E17-A529-46C7-B884-90D959E20E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52" y="3010290"/>
            <a:ext cx="1314945" cy="1268352"/>
          </a:xfrm>
          <a:prstGeom prst="rect">
            <a:avLst/>
          </a:prstGeom>
        </p:spPr>
      </p:pic>
      <p:pic>
        <p:nvPicPr>
          <p:cNvPr id="40" name="그림 39" descr="곤충이(가) 표시된 사진&#10;&#10;자동 생성된 설명">
            <a:extLst>
              <a:ext uri="{FF2B5EF4-FFF2-40B4-BE49-F238E27FC236}">
                <a16:creationId xmlns:a16="http://schemas.microsoft.com/office/drawing/2014/main" id="{FFE04AE3-1D50-405D-9A44-CF297A07B4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707" y="3086400"/>
            <a:ext cx="1349739" cy="111613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B0499D6-49C5-4D5E-9FA7-0E0B13FBD6A1}"/>
              </a:ext>
            </a:extLst>
          </p:cNvPr>
          <p:cNvSpPr txBox="1"/>
          <p:nvPr/>
        </p:nvSpPr>
        <p:spPr>
          <a:xfrm>
            <a:off x="694627" y="3559815"/>
            <a:ext cx="244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중지 손가락 관절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91D757A-E3C8-40EE-8D78-643FDDC669D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40" y="4340933"/>
            <a:ext cx="1101969" cy="112222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D3C04DC-3467-41B6-AA4E-EB04C86BA58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46" y="4319028"/>
            <a:ext cx="1048947" cy="1122226"/>
          </a:xfrm>
          <a:prstGeom prst="rect">
            <a:avLst/>
          </a:prstGeom>
        </p:spPr>
      </p:pic>
      <p:pic>
        <p:nvPicPr>
          <p:cNvPr id="44" name="그림 43" descr="텍스트, 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44A46CA3-A97E-43C1-9E9B-68C650437C6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97" y="4352537"/>
            <a:ext cx="1215182" cy="11671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10A66D4-DC24-4E08-A8EA-96C3CBBFC65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65" y="4388092"/>
            <a:ext cx="1215183" cy="114494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6937A59-EF0F-405D-888D-A2DDF945A43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20" y="4268553"/>
            <a:ext cx="1123853" cy="123137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86A2B2B-D1D6-436C-9E2E-7759A66F9DE8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9" t="33111"/>
          <a:stretch/>
        </p:blipFill>
        <p:spPr>
          <a:xfrm>
            <a:off x="9463834" y="4409892"/>
            <a:ext cx="1135992" cy="100627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C287B31-A073-4815-BC2E-6FF337879B87}"/>
              </a:ext>
            </a:extLst>
          </p:cNvPr>
          <p:cNvSpPr txBox="1"/>
          <p:nvPr/>
        </p:nvSpPr>
        <p:spPr>
          <a:xfrm>
            <a:off x="694627" y="4674516"/>
            <a:ext cx="244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약지 손가락 관절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  <p:pic>
        <p:nvPicPr>
          <p:cNvPr id="49" name="그림 48" descr="선박, 운송, 스포츠카이트, 보트이(가) 표시된 사진&#10;&#10;자동 생성된 설명">
            <a:extLst>
              <a:ext uri="{FF2B5EF4-FFF2-40B4-BE49-F238E27FC236}">
                <a16:creationId xmlns:a16="http://schemas.microsoft.com/office/drawing/2014/main" id="{C62E20A9-B991-4405-B0CB-F3DA0C507E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485457"/>
            <a:ext cx="1235703" cy="119716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74AA43-AB29-4C50-948A-61E61E0F9F0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020" y="5497950"/>
            <a:ext cx="1359512" cy="119313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9E91592-20DE-439C-A129-6445C9BF46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924" y="5469914"/>
            <a:ext cx="1061009" cy="120744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3D58357-01F1-4651-B67F-CAA65F7D699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24" y="5512556"/>
            <a:ext cx="1154467" cy="1110333"/>
          </a:xfrm>
          <a:prstGeom prst="rect">
            <a:avLst/>
          </a:prstGeom>
        </p:spPr>
      </p:pic>
      <p:pic>
        <p:nvPicPr>
          <p:cNvPr id="55" name="그림 54" descr="텍스트, 운송, 항공기이(가) 표시된 사진&#10;&#10;자동 생성된 설명">
            <a:extLst>
              <a:ext uri="{FF2B5EF4-FFF2-40B4-BE49-F238E27FC236}">
                <a16:creationId xmlns:a16="http://schemas.microsoft.com/office/drawing/2014/main" id="{670B8AED-C0D9-4FE4-B27F-F2A02C8EFA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897" y="5480880"/>
            <a:ext cx="1180418" cy="119313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589323B-2ECC-460E-ADCD-90BA7E2FB91D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419" y="5530602"/>
            <a:ext cx="879507" cy="95383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85D5E55-480E-40FE-8D02-A2BDFC29BBAA}"/>
              </a:ext>
            </a:extLst>
          </p:cNvPr>
          <p:cNvSpPr txBox="1"/>
          <p:nvPr/>
        </p:nvSpPr>
        <p:spPr>
          <a:xfrm>
            <a:off x="703433" y="5790295"/>
            <a:ext cx="244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새끼 손가락 관절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7EF67E1A-B23D-4FA9-AFFC-02FA80813250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2" t="18312"/>
          <a:stretch/>
        </p:blipFill>
        <p:spPr>
          <a:xfrm>
            <a:off x="10599826" y="4399516"/>
            <a:ext cx="1148518" cy="114729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848DFE2-4013-454C-861C-4165A9A607AF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1" t="19426"/>
          <a:stretch/>
        </p:blipFill>
        <p:spPr>
          <a:xfrm>
            <a:off x="10647003" y="5469914"/>
            <a:ext cx="1261565" cy="11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1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88828" y="763881"/>
            <a:ext cx="3097435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245964" y="141255"/>
            <a:ext cx="285975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-4) 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모델링 설계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A8A254-9A98-44FD-996C-9477D4CEAC3E}"/>
              </a:ext>
            </a:extLst>
          </p:cNvPr>
          <p:cNvSpPr txBox="1"/>
          <p:nvPr/>
        </p:nvSpPr>
        <p:spPr>
          <a:xfrm>
            <a:off x="7151344" y="5654712"/>
            <a:ext cx="2448473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팔 부분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86771"/>
            <a:ext cx="1101969" cy="18053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9D78B6-F4E5-460F-BB66-EDD4A2030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1" y="1771229"/>
            <a:ext cx="3030292" cy="32121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9E5F63-8930-4245-B11A-FEA5C1665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07" y="1040047"/>
            <a:ext cx="4218654" cy="43498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ABE921-91A4-442F-B043-4CAF7ED18284}"/>
              </a:ext>
            </a:extLst>
          </p:cNvPr>
          <p:cNvSpPr txBox="1"/>
          <p:nvPr/>
        </p:nvSpPr>
        <p:spPr>
          <a:xfrm>
            <a:off x="1826085" y="5069345"/>
            <a:ext cx="101146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손바닥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7A2125B-B667-4E8A-BA81-5C8CC2EDFD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5" t="22992"/>
          <a:stretch/>
        </p:blipFill>
        <p:spPr>
          <a:xfrm>
            <a:off x="397944" y="2310874"/>
            <a:ext cx="3640444" cy="25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6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88828" y="763881"/>
            <a:ext cx="3097435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245964" y="141255"/>
            <a:ext cx="285975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-4) 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모델링 설계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86771"/>
            <a:ext cx="1101969" cy="18053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C08FBD-F388-4C07-AD47-3A4EC56A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15" y="714949"/>
            <a:ext cx="8441123" cy="60017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A6329A-3674-4E6D-8E67-287410CD9157}"/>
              </a:ext>
            </a:extLst>
          </p:cNvPr>
          <p:cNvSpPr txBox="1"/>
          <p:nvPr/>
        </p:nvSpPr>
        <p:spPr>
          <a:xfrm>
            <a:off x="965421" y="1363771"/>
            <a:ext cx="171042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sz="2000" b="1" dirty="0">
                <a:solidFill>
                  <a:srgbClr val="143A72"/>
                </a:solidFill>
                <a:ea typeface="나눔스퀘어라운드OTF ExtraBold" panose="020B0600000101010101"/>
              </a:rPr>
              <a:t>팔 구조</a:t>
            </a:r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28361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88828" y="763881"/>
            <a:ext cx="3097435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245964" y="141255"/>
            <a:ext cx="285975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-4) 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모델링 설계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4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86771"/>
            <a:ext cx="1101969" cy="18053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A6329A-3674-4E6D-8E67-287410CD9157}"/>
              </a:ext>
            </a:extLst>
          </p:cNvPr>
          <p:cNvSpPr txBox="1"/>
          <p:nvPr/>
        </p:nvSpPr>
        <p:spPr>
          <a:xfrm>
            <a:off x="5238173" y="5589338"/>
            <a:ext cx="171042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sz="2000" b="1" dirty="0">
                <a:solidFill>
                  <a:srgbClr val="143A72"/>
                </a:solidFill>
                <a:ea typeface="나눔스퀘어라운드OTF ExtraBold" panose="020B0600000101010101"/>
              </a:rPr>
              <a:t>출력물</a:t>
            </a:r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05F24D-281D-4194-BC07-107B4EDC8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322" y="1600840"/>
            <a:ext cx="6077356" cy="382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2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9027A0-0CA3-4DEB-B1F6-030603C35CC0}"/>
              </a:ext>
            </a:extLst>
          </p:cNvPr>
          <p:cNvSpPr/>
          <p:nvPr/>
        </p:nvSpPr>
        <p:spPr>
          <a:xfrm>
            <a:off x="2" y="2072923"/>
            <a:ext cx="12186768" cy="27214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9316-22FE-4410-9BAD-1AAF73A1F2F7}"/>
              </a:ext>
            </a:extLst>
          </p:cNvPr>
          <p:cNvSpPr txBox="1"/>
          <p:nvPr/>
        </p:nvSpPr>
        <p:spPr>
          <a:xfrm>
            <a:off x="4976894" y="5696760"/>
            <a:ext cx="223298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0" b="1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과제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D664A-69BA-474D-89C1-C85AA4462BAF}"/>
              </a:ext>
            </a:extLst>
          </p:cNvPr>
          <p:cNvSpPr txBox="1"/>
          <p:nvPr/>
        </p:nvSpPr>
        <p:spPr>
          <a:xfrm>
            <a:off x="5520041" y="433145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5AC58-9A59-4D6D-A4FE-5A5D898317B0}"/>
              </a:ext>
            </a:extLst>
          </p:cNvPr>
          <p:cNvSpPr txBox="1"/>
          <p:nvPr/>
        </p:nvSpPr>
        <p:spPr>
          <a:xfrm>
            <a:off x="5989597" y="8380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164D5436-9D7E-4C4D-A6C5-B8C708A2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249" y="2646885"/>
            <a:ext cx="1373248" cy="2147525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299AC3C-F98E-4EEE-AF69-FADE4018C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0712" y="2641984"/>
            <a:ext cx="1859580" cy="215242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9D2F88-8A82-472E-954F-F0C6F0C94A99}"/>
              </a:ext>
            </a:extLst>
          </p:cNvPr>
          <p:cNvGrpSpPr/>
          <p:nvPr/>
        </p:nvGrpSpPr>
        <p:grpSpPr>
          <a:xfrm>
            <a:off x="4247745" y="1686184"/>
            <a:ext cx="3481794" cy="3485631"/>
            <a:chOff x="4247745" y="1686184"/>
            <a:chExt cx="3481794" cy="348563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2EC453-8AA1-4F13-B1DC-191E86498C55}"/>
                </a:ext>
              </a:extLst>
            </p:cNvPr>
            <p:cNvGrpSpPr/>
            <p:nvPr/>
          </p:nvGrpSpPr>
          <p:grpSpPr>
            <a:xfrm>
              <a:off x="4247745" y="1686184"/>
              <a:ext cx="3481794" cy="3485631"/>
              <a:chOff x="3474874" y="1746581"/>
              <a:chExt cx="3127094" cy="3127094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D9AE518-F523-4AE3-A614-AD7CBB020239}"/>
                  </a:ext>
                </a:extLst>
              </p:cNvPr>
              <p:cNvSpPr/>
              <p:nvPr/>
            </p:nvSpPr>
            <p:spPr>
              <a:xfrm>
                <a:off x="3474874" y="1746581"/>
                <a:ext cx="3127094" cy="3127094"/>
              </a:xfrm>
              <a:prstGeom prst="ellipse">
                <a:avLst/>
              </a:prstGeom>
              <a:solidFill>
                <a:schemeClr val="bg1"/>
              </a:solidFill>
              <a:ln w="25400" cap="rnd">
                <a:solidFill>
                  <a:srgbClr val="143A7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C69F1F36-7EF7-4134-95E3-E82CFCF5A1C3}"/>
                  </a:ext>
                </a:extLst>
              </p:cNvPr>
              <p:cNvSpPr/>
              <p:nvPr/>
            </p:nvSpPr>
            <p:spPr>
              <a:xfrm>
                <a:off x="3566237" y="1837944"/>
                <a:ext cx="2944368" cy="29443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143A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7CF120BD-3903-4370-93A6-D17C3744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21974" y="2173950"/>
              <a:ext cx="1915423" cy="222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7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45964" y="763881"/>
            <a:ext cx="4240436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582534" y="139631"/>
            <a:ext cx="35714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근전도 센서 테스트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58195"/>
            <a:ext cx="1101969" cy="1805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6EF304-CD57-484C-B711-8AEDA5848DBD}"/>
              </a:ext>
            </a:extLst>
          </p:cNvPr>
          <p:cNvSpPr/>
          <p:nvPr/>
        </p:nvSpPr>
        <p:spPr>
          <a:xfrm>
            <a:off x="6355205" y="1775111"/>
            <a:ext cx="4240436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float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void setup() {</a:t>
            </a:r>
          </a:p>
          <a:p>
            <a:r>
              <a:rPr lang="en-US" altLang="ko-KR" sz="1400" dirty="0" err="1"/>
              <a:t>Serial.begin</a:t>
            </a:r>
            <a:r>
              <a:rPr lang="en-US" altLang="ko-KR" sz="1400" dirty="0"/>
              <a:t>(9600);</a:t>
            </a:r>
          </a:p>
          <a:p>
            <a:r>
              <a:rPr lang="en-US" altLang="ko-KR" sz="1400" dirty="0" err="1"/>
              <a:t>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analogRead</a:t>
            </a:r>
            <a:r>
              <a:rPr lang="en-US" altLang="ko-KR" sz="1400" dirty="0"/>
              <a:t>(A0);//</a:t>
            </a:r>
            <a:r>
              <a:rPr lang="ko-KR" altLang="en-US" sz="1400" dirty="0" err="1"/>
              <a:t>근전도센서</a:t>
            </a:r>
            <a:r>
              <a:rPr lang="ko-KR" altLang="en-US" sz="1400" dirty="0"/>
              <a:t> 값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float Read(){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analogRead</a:t>
            </a:r>
            <a:r>
              <a:rPr lang="en-US" altLang="ko-KR" sz="1400" dirty="0"/>
              <a:t>(A0);</a:t>
            </a:r>
          </a:p>
          <a:p>
            <a:r>
              <a:rPr lang="en-US" altLang="ko-KR" sz="1400" dirty="0"/>
              <a:t>  delay(10);</a:t>
            </a:r>
          </a:p>
          <a:p>
            <a:r>
              <a:rPr lang="en-US" altLang="ko-KR" sz="1400" dirty="0"/>
              <a:t> 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void loop() {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Read();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83123-759E-4E68-81FB-D6AB665CD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29" y="1492672"/>
            <a:ext cx="5445653" cy="47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F60CED5-B790-4582-BBF6-3A6DF5E643E7}"/>
              </a:ext>
            </a:extLst>
          </p:cNvPr>
          <p:cNvSpPr/>
          <p:nvPr/>
        </p:nvSpPr>
        <p:spPr>
          <a:xfrm>
            <a:off x="2" y="614372"/>
            <a:ext cx="12186768" cy="5739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03E4D-A4CA-4E8D-9756-0D09FEFB30B6}"/>
              </a:ext>
            </a:extLst>
          </p:cNvPr>
          <p:cNvSpPr txBox="1"/>
          <p:nvPr/>
        </p:nvSpPr>
        <p:spPr>
          <a:xfrm>
            <a:off x="1349948" y="102526"/>
            <a:ext cx="518675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CONTENTS</a:t>
            </a:r>
            <a:endParaRPr lang="ko-KR" altLang="en-US" sz="6000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168AEC-EB85-4B80-8780-89BCD8398969}"/>
              </a:ext>
            </a:extLst>
          </p:cNvPr>
          <p:cNvGrpSpPr/>
          <p:nvPr/>
        </p:nvGrpSpPr>
        <p:grpSpPr>
          <a:xfrm>
            <a:off x="3046126" y="1650582"/>
            <a:ext cx="2460130" cy="1376822"/>
            <a:chOff x="1141097" y="1874306"/>
            <a:chExt cx="1998856" cy="11186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ABCCDC-9518-49A1-8881-AEA951394D90}"/>
                </a:ext>
              </a:extLst>
            </p:cNvPr>
            <p:cNvSpPr txBox="1"/>
            <p:nvPr/>
          </p:nvSpPr>
          <p:spPr>
            <a:xfrm>
              <a:off x="1141097" y="2069249"/>
              <a:ext cx="226625" cy="4925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939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</a:t>
              </a:r>
              <a:endParaRPr lang="ko-KR" altLang="en-US" sz="3939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CA4F6C-A755-47BC-9360-999610AF2F37}"/>
                </a:ext>
              </a:extLst>
            </p:cNvPr>
            <p:cNvSpPr txBox="1"/>
            <p:nvPr/>
          </p:nvSpPr>
          <p:spPr>
            <a:xfrm>
              <a:off x="1395975" y="1874306"/>
              <a:ext cx="338635" cy="73869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5908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5908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589C47-DD46-41E7-9BC3-02FD42378549}"/>
                </a:ext>
              </a:extLst>
            </p:cNvPr>
            <p:cNvSpPr txBox="1"/>
            <p:nvPr/>
          </p:nvSpPr>
          <p:spPr>
            <a:xfrm>
              <a:off x="1870074" y="2180621"/>
              <a:ext cx="1269879" cy="3500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800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과제 요약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02B4E0-AA77-4BAA-A1B1-8C326B4561D9}"/>
                </a:ext>
              </a:extLst>
            </p:cNvPr>
            <p:cNvSpPr txBox="1"/>
            <p:nvPr/>
          </p:nvSpPr>
          <p:spPr>
            <a:xfrm>
              <a:off x="1870074" y="2592863"/>
              <a:ext cx="673101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1027" indent="-211027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143A72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개요</a:t>
              </a:r>
              <a:endParaRPr lang="en-US" altLang="ko-KR" sz="1600" dirty="0">
                <a:solidFill>
                  <a:srgbClr val="143A72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11027" indent="-211027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143A72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필요성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4A9166E-818A-4712-B430-282FA2A5902A}"/>
              </a:ext>
            </a:extLst>
          </p:cNvPr>
          <p:cNvCxnSpPr>
            <a:cxnSpLocks/>
          </p:cNvCxnSpPr>
          <p:nvPr/>
        </p:nvCxnSpPr>
        <p:spPr>
          <a:xfrm>
            <a:off x="360133" y="1044615"/>
            <a:ext cx="5229481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F80FF7-ABC3-4B2F-82FE-43DB5FD2F791}"/>
              </a:ext>
            </a:extLst>
          </p:cNvPr>
          <p:cNvGrpSpPr/>
          <p:nvPr/>
        </p:nvGrpSpPr>
        <p:grpSpPr>
          <a:xfrm>
            <a:off x="3046124" y="3462786"/>
            <a:ext cx="3304913" cy="1111684"/>
            <a:chOff x="1141097" y="1874306"/>
            <a:chExt cx="2685242" cy="9032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F7EFB5-0EFD-490D-A8E2-42872F858F9B}"/>
                </a:ext>
              </a:extLst>
            </p:cNvPr>
            <p:cNvSpPr txBox="1"/>
            <p:nvPr/>
          </p:nvSpPr>
          <p:spPr>
            <a:xfrm>
              <a:off x="1141097" y="2069249"/>
              <a:ext cx="226625" cy="4925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939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</a:t>
              </a:r>
              <a:endParaRPr lang="ko-KR" altLang="en-US" sz="3939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0E08BA-41F7-4A1C-B010-6FB0481D3B01}"/>
                </a:ext>
              </a:extLst>
            </p:cNvPr>
            <p:cNvSpPr txBox="1"/>
            <p:nvPr/>
          </p:nvSpPr>
          <p:spPr>
            <a:xfrm>
              <a:off x="1395975" y="1874306"/>
              <a:ext cx="338635" cy="7386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5908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5908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FBF2BD-6169-4336-A3C8-D1F2C6997C21}"/>
                </a:ext>
              </a:extLst>
            </p:cNvPr>
            <p:cNvSpPr txBox="1"/>
            <p:nvPr/>
          </p:nvSpPr>
          <p:spPr>
            <a:xfrm>
              <a:off x="1870074" y="2180621"/>
              <a:ext cx="1956265" cy="3500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800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목적 및 필요성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7D7AC-A682-47FA-ACFB-993CCEBAC133}"/>
                </a:ext>
              </a:extLst>
            </p:cNvPr>
            <p:cNvSpPr txBox="1"/>
            <p:nvPr/>
          </p:nvSpPr>
          <p:spPr>
            <a:xfrm>
              <a:off x="1870074" y="2592863"/>
              <a:ext cx="53" cy="1846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sz="1477" dirty="0">
                <a:solidFill>
                  <a:srgbClr val="143A72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179806-E562-4C3F-9286-87F87010E38F}"/>
              </a:ext>
            </a:extLst>
          </p:cNvPr>
          <p:cNvGrpSpPr/>
          <p:nvPr/>
        </p:nvGrpSpPr>
        <p:grpSpPr>
          <a:xfrm>
            <a:off x="3046126" y="5274984"/>
            <a:ext cx="2460130" cy="909160"/>
            <a:chOff x="1141097" y="1874306"/>
            <a:chExt cx="1998856" cy="7386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7530B7-36D1-4D2D-B625-2FB6869BFACE}"/>
                </a:ext>
              </a:extLst>
            </p:cNvPr>
            <p:cNvSpPr txBox="1"/>
            <p:nvPr/>
          </p:nvSpPr>
          <p:spPr>
            <a:xfrm>
              <a:off x="1141097" y="2069249"/>
              <a:ext cx="226625" cy="4925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939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</a:t>
              </a:r>
              <a:endParaRPr lang="ko-KR" altLang="en-US" sz="3939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08E558-E397-4A2D-AA9A-60C774EA5CB6}"/>
                </a:ext>
              </a:extLst>
            </p:cNvPr>
            <p:cNvSpPr txBox="1"/>
            <p:nvPr/>
          </p:nvSpPr>
          <p:spPr>
            <a:xfrm>
              <a:off x="1395975" y="1874306"/>
              <a:ext cx="338635" cy="7386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5908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5</a:t>
              </a:r>
              <a:endParaRPr lang="ko-KR" altLang="en-US" sz="5908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E5E916-C478-40C2-BBD9-CFF6640E7A08}"/>
                </a:ext>
              </a:extLst>
            </p:cNvPr>
            <p:cNvSpPr txBox="1"/>
            <p:nvPr/>
          </p:nvSpPr>
          <p:spPr>
            <a:xfrm>
              <a:off x="1870074" y="2180621"/>
              <a:ext cx="1269879" cy="3500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800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과제 내용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AAE3C3-2BE2-4F0F-B01F-0E7BD78ADE7B}"/>
              </a:ext>
            </a:extLst>
          </p:cNvPr>
          <p:cNvGrpSpPr/>
          <p:nvPr/>
        </p:nvGrpSpPr>
        <p:grpSpPr>
          <a:xfrm>
            <a:off x="7311449" y="1650578"/>
            <a:ext cx="2460130" cy="1130599"/>
            <a:chOff x="1141097" y="1874306"/>
            <a:chExt cx="1998856" cy="91861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96C9FF-9A1C-4279-991A-FB846D6DC0E4}"/>
                </a:ext>
              </a:extLst>
            </p:cNvPr>
            <p:cNvSpPr txBox="1"/>
            <p:nvPr/>
          </p:nvSpPr>
          <p:spPr>
            <a:xfrm>
              <a:off x="1141097" y="2069249"/>
              <a:ext cx="226625" cy="4925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939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</a:t>
              </a:r>
              <a:endParaRPr lang="ko-KR" altLang="en-US" sz="3939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BA45B1-4F1B-4352-B51A-FAAD3BA80BDC}"/>
                </a:ext>
              </a:extLst>
            </p:cNvPr>
            <p:cNvSpPr txBox="1"/>
            <p:nvPr/>
          </p:nvSpPr>
          <p:spPr>
            <a:xfrm>
              <a:off x="1395975" y="1874306"/>
              <a:ext cx="338635" cy="7386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5908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5908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B5F00B-F20E-456D-9921-B9950CE27CEF}"/>
                </a:ext>
              </a:extLst>
            </p:cNvPr>
            <p:cNvSpPr txBox="1"/>
            <p:nvPr/>
          </p:nvSpPr>
          <p:spPr>
            <a:xfrm>
              <a:off x="1870074" y="2180621"/>
              <a:ext cx="1269879" cy="3500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800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과제 개요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94E3DC-1C02-43A6-B4E1-DC0DD151C57E}"/>
                </a:ext>
              </a:extLst>
            </p:cNvPr>
            <p:cNvSpPr txBox="1"/>
            <p:nvPr/>
          </p:nvSpPr>
          <p:spPr>
            <a:xfrm>
              <a:off x="1870074" y="2592863"/>
              <a:ext cx="898424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1027" indent="-211027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143A72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시장 조사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DD8489-7BAC-4784-A4BE-10028FAC7395}"/>
              </a:ext>
            </a:extLst>
          </p:cNvPr>
          <p:cNvGrpSpPr/>
          <p:nvPr/>
        </p:nvGrpSpPr>
        <p:grpSpPr>
          <a:xfrm>
            <a:off x="7311449" y="3462784"/>
            <a:ext cx="2460130" cy="1869262"/>
            <a:chOff x="1141097" y="1874306"/>
            <a:chExt cx="1998856" cy="151877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663746-363C-44B6-844A-1BEF41E32F4B}"/>
                </a:ext>
              </a:extLst>
            </p:cNvPr>
            <p:cNvSpPr txBox="1"/>
            <p:nvPr/>
          </p:nvSpPr>
          <p:spPr>
            <a:xfrm>
              <a:off x="1141097" y="2069249"/>
              <a:ext cx="226625" cy="4925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939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</a:t>
              </a:r>
              <a:endParaRPr lang="ko-KR" altLang="en-US" sz="3939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14C94-9F86-4303-9F54-3A37750A05F0}"/>
                </a:ext>
              </a:extLst>
            </p:cNvPr>
            <p:cNvSpPr txBox="1"/>
            <p:nvPr/>
          </p:nvSpPr>
          <p:spPr>
            <a:xfrm>
              <a:off x="1395975" y="1874306"/>
              <a:ext cx="338635" cy="7386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5908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4</a:t>
              </a:r>
              <a:endParaRPr lang="ko-KR" altLang="en-US" sz="5908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1C5A6E-5390-48D3-855A-947B23134BA0}"/>
                </a:ext>
              </a:extLst>
            </p:cNvPr>
            <p:cNvSpPr txBox="1"/>
            <p:nvPr/>
          </p:nvSpPr>
          <p:spPr>
            <a:xfrm>
              <a:off x="1870074" y="2180621"/>
              <a:ext cx="1269879" cy="3500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800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과제 수행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54FC28-B11C-4FB6-A7E6-B1C403FF6C1A}"/>
                </a:ext>
              </a:extLst>
            </p:cNvPr>
            <p:cNvSpPr txBox="1"/>
            <p:nvPr/>
          </p:nvSpPr>
          <p:spPr>
            <a:xfrm>
              <a:off x="1870074" y="2592863"/>
              <a:ext cx="1231848" cy="8002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11027" indent="-211027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143A72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사양</a:t>
              </a:r>
              <a:endParaRPr lang="en-US" altLang="ko-KR" sz="1600" dirty="0">
                <a:solidFill>
                  <a:srgbClr val="143A72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11027" indent="-211027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143A72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추진일정</a:t>
              </a:r>
              <a:endParaRPr lang="en-US" altLang="ko-KR" sz="1600" dirty="0">
                <a:solidFill>
                  <a:srgbClr val="143A72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11027" indent="-211027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143A72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시스템 개략도</a:t>
              </a:r>
              <a:endParaRPr lang="en-US" altLang="ko-KR" sz="1600" dirty="0">
                <a:solidFill>
                  <a:srgbClr val="143A72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11027" indent="-211027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143A72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모델링 설계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7A6E711-1307-4BC8-8691-8E395D3A27A3}"/>
              </a:ext>
            </a:extLst>
          </p:cNvPr>
          <p:cNvGrpSpPr/>
          <p:nvPr/>
        </p:nvGrpSpPr>
        <p:grpSpPr>
          <a:xfrm>
            <a:off x="7311449" y="5274984"/>
            <a:ext cx="2460130" cy="909160"/>
            <a:chOff x="1141097" y="1874306"/>
            <a:chExt cx="1998856" cy="73869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1A215E-EE16-4AC2-8D6A-2FD4BEB357AA}"/>
                </a:ext>
              </a:extLst>
            </p:cNvPr>
            <p:cNvSpPr txBox="1"/>
            <p:nvPr/>
          </p:nvSpPr>
          <p:spPr>
            <a:xfrm>
              <a:off x="1141097" y="2069249"/>
              <a:ext cx="226625" cy="4925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939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</a:t>
              </a:r>
              <a:endParaRPr lang="ko-KR" altLang="en-US" sz="3939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D20591-39B5-4D3B-B8E1-F7244702397A}"/>
                </a:ext>
              </a:extLst>
            </p:cNvPr>
            <p:cNvSpPr txBox="1"/>
            <p:nvPr/>
          </p:nvSpPr>
          <p:spPr>
            <a:xfrm>
              <a:off x="1395975" y="1874306"/>
              <a:ext cx="338635" cy="7386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5908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6</a:t>
              </a:r>
              <a:endParaRPr lang="ko-KR" altLang="en-US" sz="5908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3E30C0-1425-4A51-8B29-C71FD1B77F15}"/>
                </a:ext>
              </a:extLst>
            </p:cNvPr>
            <p:cNvSpPr txBox="1"/>
            <p:nvPr/>
          </p:nvSpPr>
          <p:spPr>
            <a:xfrm>
              <a:off x="1870074" y="2180621"/>
              <a:ext cx="1269879" cy="3500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800" dirty="0">
                  <a:solidFill>
                    <a:srgbClr val="143A7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활용 방안</a:t>
              </a:r>
            </a:p>
          </p:txBody>
        </p:sp>
      </p:grpSp>
      <p:pic>
        <p:nvPicPr>
          <p:cNvPr id="41" name="그래픽 40">
            <a:extLst>
              <a:ext uri="{FF2B5EF4-FFF2-40B4-BE49-F238E27FC236}">
                <a16:creationId xmlns:a16="http://schemas.microsoft.com/office/drawing/2014/main" id="{355C59A8-B2FF-4698-A76E-78123A17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3220" y="118914"/>
            <a:ext cx="2026197" cy="1277934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757EC9D6-7461-4972-9DE6-8A8F6463C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047" y="3808114"/>
            <a:ext cx="2178484" cy="3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62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45964" y="763881"/>
            <a:ext cx="4240436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582534" y="139631"/>
            <a:ext cx="35714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센서 필터링 테스트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58195"/>
            <a:ext cx="1101969" cy="1805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6EF304-CD57-484C-B711-8AEDA5848DBD}"/>
              </a:ext>
            </a:extLst>
          </p:cNvPr>
          <p:cNvSpPr/>
          <p:nvPr/>
        </p:nvSpPr>
        <p:spPr>
          <a:xfrm>
            <a:off x="6355205" y="1315315"/>
            <a:ext cx="4240436" cy="50475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float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float </a:t>
            </a:r>
            <a:r>
              <a:rPr lang="en-US" altLang="ko-KR" sz="1400" dirty="0" err="1"/>
              <a:t>filteredval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float sensitivity = 0.1;</a:t>
            </a:r>
          </a:p>
          <a:p>
            <a:endParaRPr lang="en-US" altLang="ko-KR" sz="1400" dirty="0"/>
          </a:p>
          <a:p>
            <a:r>
              <a:rPr lang="en-US" altLang="ko-KR" sz="1400" dirty="0"/>
              <a:t>void setup() {</a:t>
            </a:r>
          </a:p>
          <a:p>
            <a:r>
              <a:rPr lang="en-US" altLang="ko-KR" sz="1400" dirty="0" err="1"/>
              <a:t>Serial.begin</a:t>
            </a:r>
            <a:r>
              <a:rPr lang="en-US" altLang="ko-KR" sz="1400" dirty="0"/>
              <a:t>(9600);</a:t>
            </a:r>
          </a:p>
          <a:p>
            <a:r>
              <a:rPr lang="en-US" altLang="ko-KR" sz="1400" dirty="0" err="1"/>
              <a:t>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analogRead</a:t>
            </a:r>
            <a:r>
              <a:rPr lang="en-US" altLang="ko-KR" sz="1400" dirty="0"/>
              <a:t>(A0);//</a:t>
            </a:r>
            <a:r>
              <a:rPr lang="ko-KR" altLang="en-US" sz="1400" dirty="0"/>
              <a:t>근전도센서 값</a:t>
            </a:r>
          </a:p>
          <a:p>
            <a:r>
              <a:rPr lang="en-US" altLang="ko-KR" sz="1400" dirty="0" err="1"/>
              <a:t>filteredval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;//</a:t>
            </a:r>
            <a:r>
              <a:rPr lang="ko-KR" altLang="en-US" sz="1400" dirty="0" err="1"/>
              <a:t>필터링된</a:t>
            </a:r>
            <a:r>
              <a:rPr lang="ko-KR" altLang="en-US" sz="1400" dirty="0"/>
              <a:t> 근전도센서 값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float Read(){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analogRead</a:t>
            </a:r>
            <a:r>
              <a:rPr lang="en-US" altLang="ko-KR" sz="1400" dirty="0"/>
              <a:t>(A0);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filteredval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filteredval</a:t>
            </a:r>
            <a:r>
              <a:rPr lang="en-US" altLang="ko-KR" sz="1400" dirty="0"/>
              <a:t>*(1-sensitivity)+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*sensitivity;</a:t>
            </a:r>
          </a:p>
          <a:p>
            <a:r>
              <a:rPr lang="en-US" altLang="ko-KR" sz="1400" dirty="0"/>
              <a:t>  delay(10);</a:t>
            </a:r>
          </a:p>
          <a:p>
            <a:r>
              <a:rPr lang="en-US" altLang="ko-KR" sz="1400" dirty="0"/>
              <a:t> 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(", ");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filteredval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void loop() {</a:t>
            </a:r>
          </a:p>
          <a:p>
            <a:r>
              <a:rPr lang="en-US" altLang="ko-KR" sz="1400" dirty="0"/>
              <a:t>  Read();</a:t>
            </a:r>
          </a:p>
          <a:p>
            <a:r>
              <a:rPr lang="en-US" altLang="ko-KR" sz="1400" dirty="0"/>
              <a:t>}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ECC5FE-15A1-4E7D-876C-9C009D529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4" y="1062049"/>
            <a:ext cx="5187345" cy="53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26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 flipV="1">
            <a:off x="1245964" y="749908"/>
            <a:ext cx="4740499" cy="13973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582534" y="139631"/>
            <a:ext cx="412613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 err="1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서보모터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동작 테스트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58195"/>
            <a:ext cx="1101969" cy="1805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6EF304-CD57-484C-B711-8AEDA5848DBD}"/>
              </a:ext>
            </a:extLst>
          </p:cNvPr>
          <p:cNvSpPr/>
          <p:nvPr/>
        </p:nvSpPr>
        <p:spPr>
          <a:xfrm>
            <a:off x="6394043" y="803225"/>
            <a:ext cx="4240436" cy="59400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Servo.h</a:t>
            </a:r>
            <a:r>
              <a:rPr lang="en-US" altLang="ko-KR" sz="1000" dirty="0"/>
              <a:t>&gt;</a:t>
            </a:r>
          </a:p>
          <a:p>
            <a:endParaRPr lang="en-US" altLang="ko-KR" sz="1000" dirty="0"/>
          </a:p>
          <a:p>
            <a:r>
              <a:rPr lang="en-US" altLang="ko-KR" sz="1000" dirty="0"/>
              <a:t>float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float 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float sensitivity = 0.1;</a:t>
            </a:r>
          </a:p>
          <a:p>
            <a:endParaRPr lang="en-US" altLang="ko-KR" sz="1000" dirty="0"/>
          </a:p>
          <a:p>
            <a:r>
              <a:rPr lang="en-US" altLang="ko-KR" sz="1000" dirty="0"/>
              <a:t>int angle = 0;</a:t>
            </a:r>
          </a:p>
          <a:p>
            <a:r>
              <a:rPr lang="en-US" altLang="ko-KR" sz="1000" dirty="0"/>
              <a:t>int servoPin1 = 10;</a:t>
            </a:r>
          </a:p>
          <a:p>
            <a:endParaRPr lang="en-US" altLang="ko-KR" sz="1000" dirty="0"/>
          </a:p>
          <a:p>
            <a:r>
              <a:rPr lang="en-US" altLang="ko-KR" sz="1000" dirty="0"/>
              <a:t>Servo servo1;</a:t>
            </a:r>
          </a:p>
          <a:p>
            <a:endParaRPr lang="en-US" altLang="ko-KR" sz="1000" dirty="0"/>
          </a:p>
          <a:p>
            <a:r>
              <a:rPr lang="en-US" altLang="ko-KR" sz="1000" dirty="0"/>
              <a:t>void setup() {</a:t>
            </a:r>
          </a:p>
          <a:p>
            <a:r>
              <a:rPr lang="en-US" altLang="ko-KR" sz="1000" dirty="0" err="1"/>
              <a:t>Serial.begin</a:t>
            </a:r>
            <a:r>
              <a:rPr lang="en-US" altLang="ko-KR" sz="1000" dirty="0"/>
              <a:t>(9600);</a:t>
            </a:r>
          </a:p>
          <a:p>
            <a:r>
              <a:rPr lang="en-US" altLang="ko-KR" sz="1000" dirty="0" err="1"/>
              <a:t>val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analogRead</a:t>
            </a:r>
            <a:r>
              <a:rPr lang="en-US" altLang="ko-KR" sz="1000" dirty="0"/>
              <a:t>(A0);//</a:t>
            </a:r>
            <a:r>
              <a:rPr lang="ko-KR" altLang="en-US" sz="1000" dirty="0"/>
              <a:t>근전도센서 값</a:t>
            </a:r>
          </a:p>
          <a:p>
            <a:r>
              <a:rPr lang="en-US" altLang="ko-KR" sz="1000" dirty="0" err="1"/>
              <a:t>filteredval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;//</a:t>
            </a:r>
            <a:r>
              <a:rPr lang="ko-KR" altLang="en-US" sz="1000" dirty="0" err="1"/>
              <a:t>필터링된</a:t>
            </a:r>
            <a:r>
              <a:rPr lang="ko-KR" altLang="en-US" sz="1000" dirty="0"/>
              <a:t> 근전도센서 값</a:t>
            </a:r>
          </a:p>
          <a:p>
            <a:endParaRPr lang="ko-KR" altLang="en-US" sz="1000" dirty="0"/>
          </a:p>
          <a:p>
            <a:r>
              <a:rPr lang="en-US" altLang="ko-KR" sz="1000" dirty="0"/>
              <a:t>servo1.attach(servoPin1);</a:t>
            </a:r>
          </a:p>
          <a:p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r>
              <a:rPr lang="en-US" altLang="ko-KR" sz="1000" dirty="0"/>
              <a:t>float Read(){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analogRead</a:t>
            </a:r>
            <a:r>
              <a:rPr lang="en-US" altLang="ko-KR" sz="1000" dirty="0"/>
              <a:t>(A0);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*(1-sensitivity)+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*sensitivity;</a:t>
            </a:r>
          </a:p>
          <a:p>
            <a:r>
              <a:rPr lang="en-US" altLang="ko-KR" sz="1000" dirty="0"/>
              <a:t>  delay(10);</a:t>
            </a:r>
          </a:p>
          <a:p>
            <a:r>
              <a:rPr lang="en-US" altLang="ko-KR" sz="1000" dirty="0"/>
              <a:t>  </a:t>
            </a:r>
          </a:p>
          <a:p>
            <a:r>
              <a:rPr lang="en-US" altLang="ko-KR" sz="1000" dirty="0"/>
              <a:t>  //</a:t>
            </a:r>
            <a:r>
              <a:rPr lang="en-US" altLang="ko-KR" sz="1000" dirty="0" err="1"/>
              <a:t>Serial.print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  //</a:t>
            </a:r>
            <a:r>
              <a:rPr lang="en-US" altLang="ko-KR" sz="1000" dirty="0" err="1"/>
              <a:t>Serial.print</a:t>
            </a:r>
            <a:r>
              <a:rPr lang="en-US" altLang="ko-KR" sz="1000" dirty="0"/>
              <a:t>(", ");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Serial.println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  }         </a:t>
            </a:r>
          </a:p>
          <a:p>
            <a:r>
              <a:rPr lang="en-US" altLang="ko-KR" sz="1000" dirty="0"/>
              <a:t>void loop() {</a:t>
            </a:r>
          </a:p>
          <a:p>
            <a:r>
              <a:rPr lang="en-US" altLang="ko-KR" sz="1000" dirty="0"/>
              <a:t>  Read();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if(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&gt;180) angle = 180;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else if(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&lt;130) angle = 0;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servo1.write(angle);</a:t>
            </a:r>
          </a:p>
          <a:p>
            <a:r>
              <a:rPr lang="en-US" altLang="ko-KR" sz="1000" dirty="0"/>
              <a:t>  delay(10);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B512F-BEDB-48BA-861E-60A14675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34" y="1079712"/>
            <a:ext cx="5731005" cy="555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50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 flipV="1">
            <a:off x="1245964" y="733653"/>
            <a:ext cx="10255474" cy="3023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582534" y="139631"/>
            <a:ext cx="962763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 err="1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서보모터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동작 근육 움직인 횟수에 따른 동작 테스트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6EF304-CD57-484C-B711-8AEDA5848DBD}"/>
              </a:ext>
            </a:extLst>
          </p:cNvPr>
          <p:cNvSpPr/>
          <p:nvPr/>
        </p:nvSpPr>
        <p:spPr>
          <a:xfrm>
            <a:off x="5794435" y="945091"/>
            <a:ext cx="3116224" cy="56323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Servo.h</a:t>
            </a:r>
            <a:r>
              <a:rPr lang="en-US" altLang="ko-KR" sz="1000" dirty="0"/>
              <a:t>&gt;</a:t>
            </a:r>
          </a:p>
          <a:p>
            <a:endParaRPr lang="en-US" altLang="ko-KR" sz="1000" dirty="0"/>
          </a:p>
          <a:p>
            <a:r>
              <a:rPr lang="en-US" altLang="ko-KR" sz="1000" dirty="0"/>
              <a:t>float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float 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float sensitivity = 0.1;</a:t>
            </a:r>
          </a:p>
          <a:p>
            <a:r>
              <a:rPr lang="en-US" altLang="ko-KR" sz="1000" dirty="0"/>
              <a:t>int angle = 0;</a:t>
            </a:r>
          </a:p>
          <a:p>
            <a:r>
              <a:rPr lang="en-US" altLang="ko-KR" sz="1000" dirty="0"/>
              <a:t>int servoPin1 = 10;</a:t>
            </a:r>
          </a:p>
          <a:p>
            <a:r>
              <a:rPr lang="en-US" altLang="ko-KR" sz="1000" dirty="0"/>
              <a:t>int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int count = 0;</a:t>
            </a:r>
          </a:p>
          <a:p>
            <a:r>
              <a:rPr lang="en-US" altLang="ko-KR" sz="1000" dirty="0"/>
              <a:t>Servo servo1;</a:t>
            </a:r>
          </a:p>
          <a:p>
            <a:endParaRPr lang="en-US" altLang="ko-KR" sz="1000" dirty="0"/>
          </a:p>
          <a:p>
            <a:r>
              <a:rPr lang="en-US" altLang="ko-KR" sz="1000" dirty="0"/>
              <a:t>void setup() {</a:t>
            </a:r>
          </a:p>
          <a:p>
            <a:r>
              <a:rPr lang="en-US" altLang="ko-KR" sz="1000" dirty="0" err="1"/>
              <a:t>Serial.begin</a:t>
            </a:r>
            <a:r>
              <a:rPr lang="en-US" altLang="ko-KR" sz="1000" dirty="0"/>
              <a:t>(9600);</a:t>
            </a:r>
          </a:p>
          <a:p>
            <a:r>
              <a:rPr lang="en-US" altLang="ko-KR" sz="1000" dirty="0" err="1"/>
              <a:t>val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analogRead</a:t>
            </a:r>
            <a:r>
              <a:rPr lang="en-US" altLang="ko-KR" sz="1000" dirty="0"/>
              <a:t>(A0);//</a:t>
            </a:r>
            <a:r>
              <a:rPr lang="ko-KR" altLang="en-US" sz="1000" dirty="0"/>
              <a:t>근전도센서 값</a:t>
            </a:r>
          </a:p>
          <a:p>
            <a:r>
              <a:rPr lang="en-US" altLang="ko-KR" sz="1000" dirty="0" err="1"/>
              <a:t>filteredval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;//</a:t>
            </a:r>
            <a:r>
              <a:rPr lang="ko-KR" altLang="en-US" sz="1000" dirty="0"/>
              <a:t>필터링 된 근전도센서 값</a:t>
            </a:r>
          </a:p>
          <a:p>
            <a:r>
              <a:rPr lang="en-US" altLang="ko-KR" sz="1000" dirty="0"/>
              <a:t>servo1.attach(servoPin1);</a:t>
            </a:r>
          </a:p>
          <a:p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r>
              <a:rPr lang="en-US" altLang="ko-KR" sz="1000" dirty="0"/>
              <a:t>float Read(){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analogRead</a:t>
            </a:r>
            <a:r>
              <a:rPr lang="en-US" altLang="ko-KR" sz="1000" dirty="0"/>
              <a:t>(A0);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*(1-sensitivity)+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*sensitivity;</a:t>
            </a:r>
          </a:p>
          <a:p>
            <a:r>
              <a:rPr lang="en-US" altLang="ko-KR" sz="1000" dirty="0"/>
              <a:t>  delay(10);</a:t>
            </a:r>
          </a:p>
          <a:p>
            <a:r>
              <a:rPr lang="en-US" altLang="ko-KR" sz="1000" dirty="0"/>
              <a:t>  //</a:t>
            </a:r>
            <a:r>
              <a:rPr lang="en-US" altLang="ko-KR" sz="1000" dirty="0" err="1"/>
              <a:t>Serial.print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  //</a:t>
            </a:r>
            <a:r>
              <a:rPr lang="en-US" altLang="ko-KR" sz="1000" dirty="0" err="1"/>
              <a:t>Serial.print</a:t>
            </a:r>
            <a:r>
              <a:rPr lang="en-US" altLang="ko-KR" sz="1000" dirty="0"/>
              <a:t>(", ");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Serial.println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  }         </a:t>
            </a:r>
          </a:p>
          <a:p>
            <a:endParaRPr lang="en-US" altLang="ko-KR" sz="1000" dirty="0"/>
          </a:p>
          <a:p>
            <a:r>
              <a:rPr lang="en-US" altLang="ko-KR" sz="1000" dirty="0"/>
              <a:t>void loop() {</a:t>
            </a:r>
          </a:p>
          <a:p>
            <a:r>
              <a:rPr lang="en-US" altLang="ko-KR" sz="1000" dirty="0"/>
              <a:t>    if(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&lt;100){</a:t>
            </a:r>
          </a:p>
          <a:p>
            <a:r>
              <a:rPr lang="en-US" altLang="ko-KR" sz="1000" dirty="0"/>
              <a:t>    servo1.write(0);</a:t>
            </a:r>
          </a:p>
          <a:p>
            <a:r>
              <a:rPr lang="en-US" altLang="ko-KR" sz="1000" dirty="0"/>
              <a:t>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Read();</a:t>
            </a:r>
          </a:p>
          <a:p>
            <a:r>
              <a:rPr lang="en-US" altLang="ko-KR" sz="1000" dirty="0"/>
              <a:t> while(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&lt;100){</a:t>
            </a:r>
          </a:p>
          <a:p>
            <a:r>
              <a:rPr lang="en-US" altLang="ko-KR" sz="1000" dirty="0"/>
              <a:t>      Read();</a:t>
            </a:r>
          </a:p>
          <a:p>
            <a:r>
              <a:rPr lang="en-US" altLang="ko-KR" sz="1000" dirty="0"/>
              <a:t>        if(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&gt;120) break;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73927-58E4-4FD1-95F5-61079910891D}"/>
              </a:ext>
            </a:extLst>
          </p:cNvPr>
          <p:cNvSpPr/>
          <p:nvPr/>
        </p:nvSpPr>
        <p:spPr>
          <a:xfrm>
            <a:off x="8910659" y="945093"/>
            <a:ext cx="2789590" cy="57480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    for(</a:t>
            </a:r>
            <a:r>
              <a:rPr lang="en-US" altLang="ko-KR" sz="1000" dirty="0" err="1"/>
              <a:t>i</a:t>
            </a:r>
            <a:r>
              <a:rPr lang="en-US" altLang="ko-KR" sz="1000" dirty="0"/>
              <a:t>=0;i&lt;100;i++){</a:t>
            </a:r>
          </a:p>
          <a:p>
            <a:r>
              <a:rPr lang="en-US" altLang="ko-KR" sz="1000" dirty="0"/>
              <a:t>      Read();</a:t>
            </a:r>
          </a:p>
          <a:p>
            <a:r>
              <a:rPr lang="en-US" altLang="ko-KR" sz="1000" dirty="0"/>
              <a:t>      if(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&gt;120){</a:t>
            </a:r>
          </a:p>
          <a:p>
            <a:r>
              <a:rPr lang="en-US" altLang="ko-KR" sz="1000" dirty="0"/>
              <a:t>        count++;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Serial.print</a:t>
            </a:r>
            <a:r>
              <a:rPr lang="en-US" altLang="ko-KR" sz="1000" dirty="0"/>
              <a:t>(count);</a:t>
            </a:r>
          </a:p>
          <a:p>
            <a:r>
              <a:rPr lang="en-US" altLang="ko-KR" sz="1000" dirty="0"/>
              <a:t>        delay(200);</a:t>
            </a:r>
          </a:p>
          <a:p>
            <a:r>
              <a:rPr lang="en-US" altLang="ko-KR" sz="1000" dirty="0"/>
              <a:t>        return;</a:t>
            </a:r>
          </a:p>
          <a:p>
            <a:r>
              <a:rPr lang="en-US" altLang="ko-KR" sz="1000" dirty="0"/>
              <a:t>        }</a:t>
            </a:r>
          </a:p>
          <a:p>
            <a:r>
              <a:rPr lang="en-US" altLang="ko-KR" sz="1000" dirty="0"/>
              <a:t>        delay(1);</a:t>
            </a:r>
          </a:p>
          <a:p>
            <a:r>
              <a:rPr lang="en-US" altLang="ko-KR" sz="1000" dirty="0"/>
              <a:t>        }</a:t>
            </a:r>
          </a:p>
          <a:p>
            <a:r>
              <a:rPr lang="en-US" altLang="ko-KR" sz="1000" dirty="0"/>
              <a:t>          if(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&lt;100){</a:t>
            </a:r>
          </a:p>
          <a:p>
            <a:r>
              <a:rPr lang="en-US" altLang="ko-KR" sz="1000" dirty="0"/>
              <a:t>    servo1.write(0);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      count=0;</a:t>
            </a:r>
          </a:p>
          <a:p>
            <a:r>
              <a:rPr lang="en-US" altLang="ko-KR" sz="1000" dirty="0"/>
              <a:t>      delay(300);</a:t>
            </a:r>
          </a:p>
          <a:p>
            <a:r>
              <a:rPr lang="en-US" altLang="ko-KR" sz="1000" dirty="0"/>
              <a:t>      if(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&lt;100) continue;</a:t>
            </a:r>
          </a:p>
          <a:p>
            <a:r>
              <a:rPr lang="en-US" altLang="ko-KR" sz="1000" dirty="0"/>
              <a:t>    }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Serial.println</a:t>
            </a:r>
            <a:r>
              <a:rPr lang="en-US" altLang="ko-KR" sz="1000" dirty="0"/>
              <a:t>(count);</a:t>
            </a:r>
          </a:p>
          <a:p>
            <a:r>
              <a:rPr lang="en-US" altLang="ko-KR" sz="1000" dirty="0"/>
              <a:t>Read();</a:t>
            </a:r>
          </a:p>
          <a:p>
            <a:r>
              <a:rPr lang="en-US" altLang="ko-KR" sz="1000" dirty="0"/>
              <a:t>if(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&gt;120) {</a:t>
            </a:r>
          </a:p>
          <a:p>
            <a:r>
              <a:rPr lang="en-US" altLang="ko-KR" sz="1000" dirty="0"/>
              <a:t>  count=count;</a:t>
            </a:r>
          </a:p>
          <a:p>
            <a:r>
              <a:rPr lang="en-US" altLang="ko-KR" sz="1000" dirty="0"/>
              <a:t>  }</a:t>
            </a:r>
          </a:p>
          <a:p>
            <a:r>
              <a:rPr lang="en-US" altLang="ko-KR" sz="1000" dirty="0"/>
              <a:t>  if(count==0){</a:t>
            </a:r>
          </a:p>
          <a:p>
            <a:r>
              <a:rPr lang="en-US" altLang="ko-KR" sz="1000" dirty="0"/>
              <a:t>    servo1.write(0);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  else if(count==1){</a:t>
            </a:r>
          </a:p>
          <a:p>
            <a:r>
              <a:rPr lang="en-US" altLang="ko-KR" sz="1000" dirty="0"/>
              <a:t>    servo1.write(90);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  else if(count==2){</a:t>
            </a:r>
          </a:p>
          <a:p>
            <a:r>
              <a:rPr lang="en-US" altLang="ko-KR" sz="1000" dirty="0"/>
              <a:t>    servo1.write(180);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    if((count&gt;=1)&amp;&amp;(</a:t>
            </a:r>
            <a:r>
              <a:rPr lang="en-US" altLang="ko-KR" sz="1000" dirty="0" err="1"/>
              <a:t>filteredval</a:t>
            </a:r>
            <a:r>
              <a:rPr lang="en-US" altLang="ko-KR" sz="1000" dirty="0"/>
              <a:t>&lt;100)){</a:t>
            </a:r>
          </a:p>
          <a:p>
            <a:r>
              <a:rPr lang="en-US" altLang="ko-KR" sz="1000" dirty="0"/>
              <a:t>    servo1.write(0);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  delay(10);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58195"/>
            <a:ext cx="1101969" cy="18053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A1D066-71D5-4931-9DD9-65C541E66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9" y="1820860"/>
            <a:ext cx="4977416" cy="39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2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 flipV="1">
            <a:off x="1245964" y="748267"/>
            <a:ext cx="5297711" cy="15616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582534" y="139631"/>
            <a:ext cx="453649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다섯 손가락 동작 테스트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5287" y="5058195"/>
            <a:ext cx="1101969" cy="1805354"/>
          </a:xfrm>
          <a:prstGeom prst="rect">
            <a:avLst/>
          </a:prstGeom>
        </p:spPr>
      </p:pic>
      <p:pic>
        <p:nvPicPr>
          <p:cNvPr id="15" name="KakaoTalk_20210530_232515355 (convert-video-online.com)">
            <a:hlinkClick r:id="" action="ppaction://media"/>
            <a:extLst>
              <a:ext uri="{FF2B5EF4-FFF2-40B4-BE49-F238E27FC236}">
                <a16:creationId xmlns:a16="http://schemas.microsoft.com/office/drawing/2014/main" id="{86850C48-D8F6-4608-B655-C84C66C022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6195" y="1079712"/>
            <a:ext cx="4463995" cy="50863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19DA03-10EB-4ABD-BA42-608B58C424CC}"/>
              </a:ext>
            </a:extLst>
          </p:cNvPr>
          <p:cNvSpPr txBox="1"/>
          <p:nvPr/>
        </p:nvSpPr>
        <p:spPr>
          <a:xfrm>
            <a:off x="2083346" y="6241730"/>
            <a:ext cx="2572143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sz="2000" b="1" dirty="0">
                <a:solidFill>
                  <a:srgbClr val="143A72"/>
                </a:solidFill>
                <a:ea typeface="나눔스퀘어라운드OTF ExtraBold" panose="020B0600000101010101"/>
              </a:rPr>
              <a:t>손가락 동작 테스트</a:t>
            </a:r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EDC30-71D1-4328-85E7-841141A9FFEA}"/>
              </a:ext>
            </a:extLst>
          </p:cNvPr>
          <p:cNvSpPr txBox="1"/>
          <p:nvPr/>
        </p:nvSpPr>
        <p:spPr>
          <a:xfrm>
            <a:off x="7222120" y="6241730"/>
            <a:ext cx="2572143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sz="2000" b="1" dirty="0">
                <a:solidFill>
                  <a:srgbClr val="143A72"/>
                </a:solidFill>
                <a:ea typeface="나눔스퀘어라운드OTF ExtraBold" panose="020B0600000101010101"/>
              </a:rPr>
              <a:t>여러 동작 테스트</a:t>
            </a:r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D8D28C-3410-490B-AB8A-43286D330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82" y="1321805"/>
            <a:ext cx="5254636" cy="47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2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 flipV="1">
            <a:off x="1245964" y="748267"/>
            <a:ext cx="5297711" cy="15616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582534" y="139631"/>
            <a:ext cx="31611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최종 작동 테스트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6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5287" y="5058195"/>
            <a:ext cx="1101969" cy="18053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19DA03-10EB-4ABD-BA42-608B58C424CC}"/>
              </a:ext>
            </a:extLst>
          </p:cNvPr>
          <p:cNvSpPr txBox="1"/>
          <p:nvPr/>
        </p:nvSpPr>
        <p:spPr>
          <a:xfrm>
            <a:off x="7979655" y="3429000"/>
            <a:ext cx="2572143" cy="4001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[</a:t>
            </a:r>
            <a:r>
              <a:rPr lang="ko-KR" altLang="en-US" sz="2000" b="1" dirty="0" err="1">
                <a:solidFill>
                  <a:srgbClr val="143A72"/>
                </a:solidFill>
                <a:ea typeface="나눔스퀘어라운드OTF ExtraBold" panose="020B0600000101010101"/>
              </a:rPr>
              <a:t>물건집기</a:t>
            </a:r>
            <a:r>
              <a:rPr lang="ko-KR" altLang="en-US" sz="2000" b="1" dirty="0">
                <a:solidFill>
                  <a:srgbClr val="143A72"/>
                </a:solidFill>
                <a:ea typeface="나눔스퀘어라운드OTF ExtraBold" panose="020B0600000101010101"/>
              </a:rPr>
              <a:t> 테스트</a:t>
            </a:r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]</a:t>
            </a:r>
          </a:p>
        </p:txBody>
      </p:sp>
      <p:pic>
        <p:nvPicPr>
          <p:cNvPr id="2" name="KakaoTalk_20210607_075817640">
            <a:hlinkClick r:id="" action="ppaction://media"/>
            <a:extLst>
              <a:ext uri="{FF2B5EF4-FFF2-40B4-BE49-F238E27FC236}">
                <a16:creationId xmlns:a16="http://schemas.microsoft.com/office/drawing/2014/main" id="{0C11D6E9-03DE-4255-BD23-B08EBBBC37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7662" y="1565689"/>
            <a:ext cx="4269368" cy="45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0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 flipV="1">
            <a:off x="1245964" y="763883"/>
            <a:ext cx="2597374" cy="1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582534" y="139631"/>
            <a:ext cx="17857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작동 원리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D533E1-9915-4D9F-98E8-44392DB3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57" y="959075"/>
            <a:ext cx="5570238" cy="2830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CBA136-D339-4EE3-AE61-E132B7E0B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57" y="3846654"/>
            <a:ext cx="5552640" cy="27255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7D676A-47B1-4C1B-870C-9C8F46C10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445" y="705954"/>
            <a:ext cx="5748998" cy="29210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6CB367-9CCE-4497-9260-FEDC6743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444" y="3626966"/>
            <a:ext cx="5636563" cy="3162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11BF18-42B8-4FBC-BDDD-26FB32059BB6}"/>
              </a:ext>
            </a:extLst>
          </p:cNvPr>
          <p:cNvSpPr txBox="1"/>
          <p:nvPr/>
        </p:nvSpPr>
        <p:spPr>
          <a:xfrm>
            <a:off x="-2189" y="959075"/>
            <a:ext cx="37622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724D49-AD49-421E-9E5D-4520D28F6DDF}"/>
              </a:ext>
            </a:extLst>
          </p:cNvPr>
          <p:cNvSpPr txBox="1"/>
          <p:nvPr/>
        </p:nvSpPr>
        <p:spPr>
          <a:xfrm>
            <a:off x="2561" y="3646599"/>
            <a:ext cx="37622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71874-9982-44FE-90C8-86BEA5390745}"/>
              </a:ext>
            </a:extLst>
          </p:cNvPr>
          <p:cNvSpPr txBox="1"/>
          <p:nvPr/>
        </p:nvSpPr>
        <p:spPr>
          <a:xfrm>
            <a:off x="5850826" y="959075"/>
            <a:ext cx="37622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3DFFC4-A3BF-4531-9118-47E77C7298F4}"/>
              </a:ext>
            </a:extLst>
          </p:cNvPr>
          <p:cNvSpPr txBox="1"/>
          <p:nvPr/>
        </p:nvSpPr>
        <p:spPr>
          <a:xfrm>
            <a:off x="5818640" y="3617903"/>
            <a:ext cx="37622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385372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 flipV="1">
            <a:off x="1245964" y="763883"/>
            <a:ext cx="2597374" cy="1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582534" y="139631"/>
            <a:ext cx="17857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작동 원리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5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FC19C8-E27B-46CA-8B30-D0C2BD09C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83" y="1205612"/>
            <a:ext cx="6019802" cy="51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30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9027A0-0CA3-4DEB-B1F6-030603C35CC0}"/>
              </a:ext>
            </a:extLst>
          </p:cNvPr>
          <p:cNvSpPr/>
          <p:nvPr/>
        </p:nvSpPr>
        <p:spPr>
          <a:xfrm>
            <a:off x="2" y="2072923"/>
            <a:ext cx="12186768" cy="27214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9316-22FE-4410-9BAD-1AAF73A1F2F7}"/>
              </a:ext>
            </a:extLst>
          </p:cNvPr>
          <p:cNvSpPr txBox="1"/>
          <p:nvPr/>
        </p:nvSpPr>
        <p:spPr>
          <a:xfrm>
            <a:off x="4116883" y="5558554"/>
            <a:ext cx="39530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0" b="1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과제의 활용 방안</a:t>
            </a:r>
            <a:endParaRPr lang="ko-KR" altLang="en-US" sz="4000" b="1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D664A-69BA-474D-89C1-C85AA4462BAF}"/>
              </a:ext>
            </a:extLst>
          </p:cNvPr>
          <p:cNvSpPr txBox="1"/>
          <p:nvPr/>
        </p:nvSpPr>
        <p:spPr>
          <a:xfrm>
            <a:off x="5520041" y="433145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5AC58-9A59-4D6D-A4FE-5A5D898317B0}"/>
              </a:ext>
            </a:extLst>
          </p:cNvPr>
          <p:cNvSpPr txBox="1"/>
          <p:nvPr/>
        </p:nvSpPr>
        <p:spPr>
          <a:xfrm>
            <a:off x="5989597" y="8380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6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164D5436-9D7E-4C4D-A6C5-B8C708A2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249" y="2646885"/>
            <a:ext cx="1373248" cy="2147525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299AC3C-F98E-4EEE-AF69-FADE4018C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0712" y="2641984"/>
            <a:ext cx="1859580" cy="215242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9D2F88-8A82-472E-954F-F0C6F0C94A99}"/>
              </a:ext>
            </a:extLst>
          </p:cNvPr>
          <p:cNvGrpSpPr/>
          <p:nvPr/>
        </p:nvGrpSpPr>
        <p:grpSpPr>
          <a:xfrm>
            <a:off x="4247745" y="1686184"/>
            <a:ext cx="3481794" cy="3485631"/>
            <a:chOff x="4247745" y="1686184"/>
            <a:chExt cx="3481794" cy="348563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2EC453-8AA1-4F13-B1DC-191E86498C55}"/>
                </a:ext>
              </a:extLst>
            </p:cNvPr>
            <p:cNvGrpSpPr/>
            <p:nvPr/>
          </p:nvGrpSpPr>
          <p:grpSpPr>
            <a:xfrm>
              <a:off x="4247745" y="1686184"/>
              <a:ext cx="3481794" cy="3485631"/>
              <a:chOff x="3474874" y="1746581"/>
              <a:chExt cx="3127094" cy="3127094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D9AE518-F523-4AE3-A614-AD7CBB020239}"/>
                  </a:ext>
                </a:extLst>
              </p:cNvPr>
              <p:cNvSpPr/>
              <p:nvPr/>
            </p:nvSpPr>
            <p:spPr>
              <a:xfrm>
                <a:off x="3474874" y="1746581"/>
                <a:ext cx="3127094" cy="3127094"/>
              </a:xfrm>
              <a:prstGeom prst="ellipse">
                <a:avLst/>
              </a:prstGeom>
              <a:solidFill>
                <a:schemeClr val="bg1"/>
              </a:solidFill>
              <a:ln w="25400" cap="rnd">
                <a:solidFill>
                  <a:srgbClr val="143A7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C69F1F36-7EF7-4134-95E3-E82CFCF5A1C3}"/>
                  </a:ext>
                </a:extLst>
              </p:cNvPr>
              <p:cNvSpPr/>
              <p:nvPr/>
            </p:nvSpPr>
            <p:spPr>
              <a:xfrm>
                <a:off x="3566237" y="1837944"/>
                <a:ext cx="2944368" cy="29443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143A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7CF120BD-3903-4370-93A6-D17C3744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21974" y="2173950"/>
              <a:ext cx="1915423" cy="222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755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 flipV="1">
            <a:off x="1245964" y="763883"/>
            <a:ext cx="2597374" cy="1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582534" y="139631"/>
            <a:ext cx="17857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활용 방안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6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40B5B-2F94-465C-8B70-A09D084598CD}"/>
              </a:ext>
            </a:extLst>
          </p:cNvPr>
          <p:cNvSpPr txBox="1"/>
          <p:nvPr/>
        </p:nvSpPr>
        <p:spPr>
          <a:xfrm>
            <a:off x="606335" y="1771229"/>
            <a:ext cx="11289226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800" dirty="0">
                <a:ea typeface="나눔스퀘어라운드OTF ExtraBold" panose="020B0600000101010101"/>
              </a:rPr>
              <a:t>로봇 의수는 사고 또는 장애로 팔이 없거나 사용이 불편한 분들이 로봇 의수를 통하여 새로운 팔을 얻어 자연스러운 동작을 통해 일상생활에 도움을 줄 수 있습니다</a:t>
            </a:r>
            <a:r>
              <a:rPr lang="en-US" altLang="ko-KR" sz="1800" dirty="0">
                <a:ea typeface="나눔스퀘어라운드OTF ExtraBold" panose="020B0600000101010101"/>
              </a:rPr>
              <a:t>.</a:t>
            </a:r>
            <a:endParaRPr lang="ko-KR" altLang="en-US" sz="1800" dirty="0">
              <a:ea typeface="나눔스퀘어라운드OTF ExtraBold" panose="020B0600000101010101"/>
            </a:endParaRPr>
          </a:p>
          <a:p>
            <a:pPr lvl="0" fontAlgn="base"/>
            <a:r>
              <a:rPr lang="en-US" altLang="ko-KR" dirty="0">
                <a:ea typeface="나눔스퀘어라운드OTF ExtraBold" panose="020B0600000101010101"/>
              </a:rPr>
              <a:t>     </a:t>
            </a:r>
            <a:r>
              <a:rPr lang="ko-KR" altLang="en-US" sz="1800" dirty="0">
                <a:ea typeface="나눔스퀘어라운드OTF ExtraBold" panose="020B0600000101010101"/>
              </a:rPr>
              <a:t>또한 근전도센서로 작동하기에 실제 사용자의 원래 팔을 움직일 </a:t>
            </a:r>
            <a:r>
              <a:rPr lang="ko-KR" altLang="en-US" dirty="0">
                <a:ea typeface="나눔스퀘어라운드OTF ExtraBold" panose="020B0600000101010101"/>
              </a:rPr>
              <a:t>때</a:t>
            </a:r>
            <a:r>
              <a:rPr lang="ko-KR" altLang="en-US" sz="1800" dirty="0">
                <a:ea typeface="나눔스퀘어라운드OTF ExtraBold" panose="020B0600000101010101"/>
              </a:rPr>
              <a:t>의 감각과 유사한 움직임을 구사할 수 </a:t>
            </a:r>
            <a:endParaRPr lang="en-US" altLang="ko-KR" sz="1800" dirty="0">
              <a:ea typeface="나눔스퀘어라운드OTF ExtraBold" panose="020B0600000101010101"/>
            </a:endParaRPr>
          </a:p>
          <a:p>
            <a:pPr lvl="0" fontAlgn="base"/>
            <a:r>
              <a:rPr lang="en-US" altLang="ko-KR" dirty="0">
                <a:ea typeface="나눔스퀘어라운드OTF ExtraBold" panose="020B0600000101010101"/>
              </a:rPr>
              <a:t>     </a:t>
            </a:r>
            <a:r>
              <a:rPr lang="ko-KR" altLang="en-US" sz="1800" dirty="0">
                <a:ea typeface="나눔스퀘어라운드OTF ExtraBold" panose="020B0600000101010101"/>
              </a:rPr>
              <a:t>있게 됩니다</a:t>
            </a:r>
            <a:r>
              <a:rPr lang="en-US" altLang="ko-KR" dirty="0">
                <a:ea typeface="나눔스퀘어라운드OTF ExtraBold" panose="020B0600000101010101"/>
              </a:rPr>
              <a:t>.</a:t>
            </a:r>
          </a:p>
          <a:p>
            <a:pPr lvl="0" fontAlgn="base"/>
            <a:endParaRPr lang="en-US" altLang="ko-KR" dirty="0">
              <a:ea typeface="나눔스퀘어라운드OTF ExtraBold" panose="020B0600000101010101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ko-KR" altLang="en-US" sz="1800" dirty="0">
                <a:ea typeface="나눔스퀘어라운드OTF ExtraBold" panose="020B0600000101010101"/>
              </a:rPr>
              <a:t>다른 고가의 로봇 의수보다 낮은 가격대로 제작되어서 좀더 가격적인 측면에서 소비자들에게 어필할 수 있고 해당제품시장에서도 가격으로 경쟁력을 키울 수 있습니다</a:t>
            </a:r>
            <a:r>
              <a:rPr lang="en-US" altLang="ko-KR" sz="1800" dirty="0">
                <a:ea typeface="나눔스퀘어라운드OTF ExtraBold" panose="020B0600000101010101"/>
              </a:rPr>
              <a:t>.</a:t>
            </a:r>
            <a:endParaRPr lang="ko-KR" altLang="en-US" sz="1800" dirty="0">
              <a:ea typeface="나눔스퀘어라운드OTF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35248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D58A63-9BEE-4D60-AD16-D3AC96AA03CF}"/>
              </a:ext>
            </a:extLst>
          </p:cNvPr>
          <p:cNvSpPr/>
          <p:nvPr/>
        </p:nvSpPr>
        <p:spPr>
          <a:xfrm>
            <a:off x="2" y="-1156"/>
            <a:ext cx="12186768" cy="68388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13BC39-58C5-40C5-9236-D3DAE9F95A46}"/>
              </a:ext>
            </a:extLst>
          </p:cNvPr>
          <p:cNvCxnSpPr>
            <a:cxnSpLocks/>
          </p:cNvCxnSpPr>
          <p:nvPr/>
        </p:nvCxnSpPr>
        <p:spPr>
          <a:xfrm>
            <a:off x="136925" y="434786"/>
            <a:ext cx="11918149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B8D0A1-FAD7-422C-AB25-16D5064A5FF0}"/>
              </a:ext>
            </a:extLst>
          </p:cNvPr>
          <p:cNvCxnSpPr>
            <a:cxnSpLocks/>
          </p:cNvCxnSpPr>
          <p:nvPr/>
        </p:nvCxnSpPr>
        <p:spPr>
          <a:xfrm>
            <a:off x="136925" y="6457815"/>
            <a:ext cx="11918149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9DB892-DA4F-4F04-8E60-ECABDF5D55EE}"/>
              </a:ext>
            </a:extLst>
          </p:cNvPr>
          <p:cNvSpPr txBox="1"/>
          <p:nvPr/>
        </p:nvSpPr>
        <p:spPr>
          <a:xfrm>
            <a:off x="0" y="2292535"/>
            <a:ext cx="12192000" cy="1136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감사합니다</a:t>
            </a:r>
            <a:r>
              <a:rPr lang="en-US" altLang="ko-KR" sz="7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!</a:t>
            </a:r>
            <a:endParaRPr lang="ko-KR" altLang="en-US" sz="7200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98B90A8E-119C-4D18-B3D2-A54C33E6D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4092" y="3942601"/>
            <a:ext cx="1658587" cy="24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9027A0-0CA3-4DEB-B1F6-030603C35CC0}"/>
              </a:ext>
            </a:extLst>
          </p:cNvPr>
          <p:cNvSpPr/>
          <p:nvPr/>
        </p:nvSpPr>
        <p:spPr>
          <a:xfrm>
            <a:off x="2" y="2072923"/>
            <a:ext cx="12186768" cy="27214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9316-22FE-4410-9BAD-1AAF73A1F2F7}"/>
              </a:ext>
            </a:extLst>
          </p:cNvPr>
          <p:cNvSpPr txBox="1"/>
          <p:nvPr/>
        </p:nvSpPr>
        <p:spPr>
          <a:xfrm>
            <a:off x="4997017" y="5719173"/>
            <a:ext cx="223298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0" b="1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과제 요약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D664A-69BA-474D-89C1-C85AA4462BAF}"/>
              </a:ext>
            </a:extLst>
          </p:cNvPr>
          <p:cNvSpPr txBox="1"/>
          <p:nvPr/>
        </p:nvSpPr>
        <p:spPr>
          <a:xfrm>
            <a:off x="5520041" y="433145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5AC58-9A59-4D6D-A4FE-5A5D898317B0}"/>
              </a:ext>
            </a:extLst>
          </p:cNvPr>
          <p:cNvSpPr txBox="1"/>
          <p:nvPr/>
        </p:nvSpPr>
        <p:spPr>
          <a:xfrm>
            <a:off x="5989597" y="8380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164D5436-9D7E-4C4D-A6C5-B8C708A2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249" y="2646885"/>
            <a:ext cx="1373248" cy="2147525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299AC3C-F98E-4EEE-AF69-FADE4018C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0712" y="2641984"/>
            <a:ext cx="1859580" cy="215242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5D57-C8D5-4976-A290-9926CA40E8FF}"/>
              </a:ext>
            </a:extLst>
          </p:cNvPr>
          <p:cNvGrpSpPr/>
          <p:nvPr/>
        </p:nvGrpSpPr>
        <p:grpSpPr>
          <a:xfrm>
            <a:off x="4247745" y="1686184"/>
            <a:ext cx="3481794" cy="3485631"/>
            <a:chOff x="4247745" y="1686184"/>
            <a:chExt cx="3481794" cy="348563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B6065D4-88F3-4627-B593-CA09C93F6228}"/>
                </a:ext>
              </a:extLst>
            </p:cNvPr>
            <p:cNvGrpSpPr/>
            <p:nvPr/>
          </p:nvGrpSpPr>
          <p:grpSpPr>
            <a:xfrm>
              <a:off x="4247745" y="1686184"/>
              <a:ext cx="3481794" cy="3485631"/>
              <a:chOff x="3474874" y="1746581"/>
              <a:chExt cx="3127094" cy="3127094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18F70E5-93D0-4EDC-9692-C730B6396BD2}"/>
                  </a:ext>
                </a:extLst>
              </p:cNvPr>
              <p:cNvSpPr/>
              <p:nvPr/>
            </p:nvSpPr>
            <p:spPr>
              <a:xfrm>
                <a:off x="3474874" y="1746581"/>
                <a:ext cx="3127094" cy="3127094"/>
              </a:xfrm>
              <a:prstGeom prst="ellipse">
                <a:avLst/>
              </a:prstGeom>
              <a:solidFill>
                <a:schemeClr val="bg1"/>
              </a:solidFill>
              <a:ln w="25400" cap="rnd">
                <a:solidFill>
                  <a:srgbClr val="143A7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B8E65D4E-28DA-4514-9963-09FE229B277D}"/>
                  </a:ext>
                </a:extLst>
              </p:cNvPr>
              <p:cNvSpPr/>
              <p:nvPr/>
            </p:nvSpPr>
            <p:spPr>
              <a:xfrm>
                <a:off x="3566237" y="1837944"/>
                <a:ext cx="2944368" cy="29443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143A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A7CC9BD8-1916-4437-A586-A2893F78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21974" y="2173950"/>
              <a:ext cx="1915423" cy="222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82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45964" y="763881"/>
            <a:ext cx="5769199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582534" y="139631"/>
            <a:ext cx="45044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작 품 명 </a:t>
            </a:r>
            <a:r>
              <a:rPr lang="en-US" altLang="ko-KR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: 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근전기성 의수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58195"/>
            <a:ext cx="1101969" cy="18053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2CAA1B-7B15-4548-A9F1-BED91BB4B159}"/>
              </a:ext>
            </a:extLst>
          </p:cNvPr>
          <p:cNvSpPr txBox="1"/>
          <p:nvPr/>
        </p:nvSpPr>
        <p:spPr>
          <a:xfrm>
            <a:off x="397944" y="1386508"/>
            <a:ext cx="1128922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43A72"/>
                </a:solidFill>
                <a:ea typeface="나눔스퀘어라운드OTF ExtraBold" panose="020B0600000101010101"/>
              </a:rPr>
              <a:t>개요</a:t>
            </a:r>
            <a:r>
              <a:rPr lang="ko-KR" altLang="en-US" sz="1600" b="1" dirty="0">
                <a:solidFill>
                  <a:srgbClr val="143A72"/>
                </a:solidFill>
                <a:ea typeface="나눔스퀘어라운드OTF ExtraBold" panose="020B0600000101010101"/>
              </a:rPr>
              <a:t> </a:t>
            </a:r>
            <a:r>
              <a:rPr lang="en-US" altLang="ko-KR" sz="1600" b="1" dirty="0">
                <a:ea typeface="나눔스퀘어라운드OTF ExtraBold" panose="020B0600000101010101"/>
              </a:rPr>
              <a:t>: </a:t>
            </a:r>
            <a:r>
              <a:rPr lang="ko-KR" altLang="en-US" dirty="0">
                <a:ea typeface="나눔스퀘어라운드OTF ExtraBold" panose="020B0600000101010101"/>
              </a:rPr>
              <a:t>근전도센서로 근육의 움직임을 감지하여 모터를 작동시키고 모터에 와이어를 연결하고 </a:t>
            </a:r>
            <a:endParaRPr lang="en-US" altLang="ko-KR" dirty="0">
              <a:ea typeface="나눔스퀘어라운드OTF ExtraBold" panose="020B0600000101010101"/>
            </a:endParaRPr>
          </a:p>
          <a:p>
            <a:r>
              <a:rPr lang="en-US" altLang="ko-KR" dirty="0">
                <a:ea typeface="나눔스퀘어라운드OTF ExtraBold" panose="020B0600000101010101"/>
              </a:rPr>
              <a:t>              </a:t>
            </a:r>
            <a:r>
              <a:rPr lang="ko-KR" altLang="en-US" dirty="0">
                <a:ea typeface="나눔스퀘어라운드OTF ExtraBold" panose="020B0600000101010101"/>
              </a:rPr>
              <a:t>의수 손가락에도 연결하여서  로봇 의수를 원하는 대로 제어가 가능해 집니다</a:t>
            </a:r>
            <a:r>
              <a:rPr lang="en-US" altLang="ko-KR" dirty="0">
                <a:ea typeface="나눔스퀘어라운드OTF ExtraBold" panose="020B0600000101010101"/>
              </a:rPr>
              <a:t>.</a:t>
            </a:r>
            <a:endParaRPr lang="ko-KR" altLang="en-US" dirty="0">
              <a:ea typeface="나눔스퀘어라운드OTF ExtraBold" panose="020B0600000101010101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EC5DF1-E7FF-4135-BF50-FD14491AF977}"/>
              </a:ext>
            </a:extLst>
          </p:cNvPr>
          <p:cNvSpPr txBox="1"/>
          <p:nvPr/>
        </p:nvSpPr>
        <p:spPr>
          <a:xfrm>
            <a:off x="397944" y="2365280"/>
            <a:ext cx="1128922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43A72"/>
                </a:solidFill>
                <a:ea typeface="나눔스퀘어라운드OTF ExtraBold" panose="020B0600000101010101"/>
              </a:rPr>
              <a:t>필요성 </a:t>
            </a:r>
            <a:r>
              <a:rPr lang="en-US" altLang="ko-KR" sz="2000" b="1" dirty="0">
                <a:ea typeface="나눔스퀘어라운드OTF ExtraBold" panose="020B0600000101010101"/>
              </a:rPr>
              <a:t>: </a:t>
            </a:r>
            <a:r>
              <a:rPr lang="ko-KR" altLang="en-US" dirty="0">
                <a:ea typeface="나눔스퀘어라운드OTF ExtraBold" panose="020B0600000101010101"/>
              </a:rPr>
              <a:t>사고나 장애로 손이 불편한 사람들에게 도움을 줄 수 있고 다른 평범한 의수들보다 </a:t>
            </a:r>
            <a:endParaRPr lang="en-US" altLang="ko-KR" dirty="0">
              <a:ea typeface="나눔스퀘어라운드OTF ExtraBold" panose="020B0600000101010101"/>
            </a:endParaRPr>
          </a:p>
          <a:p>
            <a:r>
              <a:rPr lang="en-US" altLang="ko-KR" dirty="0">
                <a:ea typeface="나눔스퀘어라운드OTF ExtraBold" panose="020B0600000101010101"/>
              </a:rPr>
              <a:t>                    </a:t>
            </a:r>
            <a:r>
              <a:rPr lang="ko-KR" altLang="en-US" dirty="0">
                <a:ea typeface="나눔스퀘어라운드OTF ExtraBold" panose="020B0600000101010101"/>
              </a:rPr>
              <a:t>더 자유로운 동작을 구사할 수 있습니다</a:t>
            </a:r>
            <a:r>
              <a:rPr lang="en-US" altLang="ko-KR" dirty="0">
                <a:ea typeface="나눔스퀘어라운드OTF ExtraBold" panose="020B0600000101010101"/>
              </a:rPr>
              <a:t>.</a:t>
            </a:r>
            <a:endParaRPr lang="ko-KR" altLang="en-US" sz="2000" dirty="0">
              <a:ea typeface="나눔스퀘어라운드OTF ExtraBold" panose="020B0600000101010101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126FD5-B812-4EBC-B125-8B0DC6D217E0}"/>
              </a:ext>
            </a:extLst>
          </p:cNvPr>
          <p:cNvSpPr txBox="1"/>
          <p:nvPr/>
        </p:nvSpPr>
        <p:spPr>
          <a:xfrm>
            <a:off x="1766270" y="6105773"/>
            <a:ext cx="211135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&lt;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시스템 개략도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CF5DF1-9536-406E-8D3B-16B5ED238AAB}"/>
              </a:ext>
            </a:extLst>
          </p:cNvPr>
          <p:cNvSpPr txBox="1"/>
          <p:nvPr/>
        </p:nvSpPr>
        <p:spPr>
          <a:xfrm>
            <a:off x="6340253" y="6046581"/>
            <a:ext cx="21113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&lt;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제어 회로도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9AEEA7-7D5A-474D-A577-78D7D0BFE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88" y="2966293"/>
            <a:ext cx="4038888" cy="2994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28DCB4-56E8-462D-A0B4-472B20E9D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6" y="3071565"/>
            <a:ext cx="5048505" cy="286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5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9027A0-0CA3-4DEB-B1F6-030603C35CC0}"/>
              </a:ext>
            </a:extLst>
          </p:cNvPr>
          <p:cNvSpPr/>
          <p:nvPr/>
        </p:nvSpPr>
        <p:spPr>
          <a:xfrm>
            <a:off x="2" y="2072923"/>
            <a:ext cx="12186768" cy="27214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9316-22FE-4410-9BAD-1AAF73A1F2F7}"/>
              </a:ext>
            </a:extLst>
          </p:cNvPr>
          <p:cNvSpPr txBox="1"/>
          <p:nvPr/>
        </p:nvSpPr>
        <p:spPr>
          <a:xfrm>
            <a:off x="4997017" y="5719173"/>
            <a:ext cx="223298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0" b="1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과제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D664A-69BA-474D-89C1-C85AA4462BAF}"/>
              </a:ext>
            </a:extLst>
          </p:cNvPr>
          <p:cNvSpPr txBox="1"/>
          <p:nvPr/>
        </p:nvSpPr>
        <p:spPr>
          <a:xfrm>
            <a:off x="5520041" y="433145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5AC58-9A59-4D6D-A4FE-5A5D898317B0}"/>
              </a:ext>
            </a:extLst>
          </p:cNvPr>
          <p:cNvSpPr txBox="1"/>
          <p:nvPr/>
        </p:nvSpPr>
        <p:spPr>
          <a:xfrm>
            <a:off x="5989597" y="8380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164D5436-9D7E-4C4D-A6C5-B8C708A2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249" y="2646885"/>
            <a:ext cx="1373248" cy="2147525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299AC3C-F98E-4EEE-AF69-FADE4018C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0712" y="2641984"/>
            <a:ext cx="1859580" cy="215242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C71C63-A1E2-45DD-8B21-D08C5DBB740C}"/>
              </a:ext>
            </a:extLst>
          </p:cNvPr>
          <p:cNvGrpSpPr/>
          <p:nvPr/>
        </p:nvGrpSpPr>
        <p:grpSpPr>
          <a:xfrm>
            <a:off x="4247745" y="1686184"/>
            <a:ext cx="3481794" cy="3485631"/>
            <a:chOff x="4247745" y="1686184"/>
            <a:chExt cx="3481794" cy="348563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18AAF2-783B-4E66-89D1-67AE8DAF8AFF}"/>
                </a:ext>
              </a:extLst>
            </p:cNvPr>
            <p:cNvGrpSpPr/>
            <p:nvPr/>
          </p:nvGrpSpPr>
          <p:grpSpPr>
            <a:xfrm>
              <a:off x="4247745" y="1686184"/>
              <a:ext cx="3481794" cy="3485631"/>
              <a:chOff x="3474874" y="1746581"/>
              <a:chExt cx="3127094" cy="312709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9DFC1950-3A05-4A86-A6B7-810932A02DBA}"/>
                  </a:ext>
                </a:extLst>
              </p:cNvPr>
              <p:cNvSpPr/>
              <p:nvPr/>
            </p:nvSpPr>
            <p:spPr>
              <a:xfrm>
                <a:off x="3474874" y="1746581"/>
                <a:ext cx="3127094" cy="3127094"/>
              </a:xfrm>
              <a:prstGeom prst="ellipse">
                <a:avLst/>
              </a:prstGeom>
              <a:solidFill>
                <a:schemeClr val="bg1"/>
              </a:solidFill>
              <a:ln w="25400" cap="rnd">
                <a:solidFill>
                  <a:srgbClr val="143A7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E6525BA-B6ED-4423-A490-063352917C40}"/>
                  </a:ext>
                </a:extLst>
              </p:cNvPr>
              <p:cNvSpPr/>
              <p:nvPr/>
            </p:nvSpPr>
            <p:spPr>
              <a:xfrm>
                <a:off x="3566237" y="1837944"/>
                <a:ext cx="2944368" cy="29443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143A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92D3245D-B24B-40DB-9C97-886B6B0F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21974" y="2173950"/>
              <a:ext cx="1915423" cy="222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73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88828" y="763881"/>
            <a:ext cx="3111724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245964" y="141255"/>
            <a:ext cx="24493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-1) 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과제 개요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86771"/>
            <a:ext cx="1101969" cy="18053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2CAA1B-7B15-4548-A9F1-BED91BB4B159}"/>
              </a:ext>
            </a:extLst>
          </p:cNvPr>
          <p:cNvSpPr txBox="1"/>
          <p:nvPr/>
        </p:nvSpPr>
        <p:spPr>
          <a:xfrm>
            <a:off x="397944" y="1386508"/>
            <a:ext cx="112892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43A72"/>
                </a:solidFill>
                <a:ea typeface="나눔스퀘어라운드OTF ExtraBold" panose="020B0600000101010101"/>
              </a:rPr>
              <a:t>제작기간 </a:t>
            </a:r>
            <a:r>
              <a:rPr lang="en-US" altLang="ko-KR" sz="2000" b="1" dirty="0">
                <a:solidFill>
                  <a:srgbClr val="143A72"/>
                </a:solidFill>
                <a:ea typeface="나눔스퀘어라운드OTF ExtraBold" panose="020B0600000101010101"/>
              </a:rPr>
              <a:t>: </a:t>
            </a:r>
            <a:r>
              <a:rPr lang="en-US" altLang="ko-KR" dirty="0">
                <a:ea typeface="나눔스퀘어라운드OTF ExtraBold" panose="020B0600000101010101"/>
              </a:rPr>
              <a:t>2021</a:t>
            </a:r>
            <a:r>
              <a:rPr lang="ko-KR" altLang="en-US" dirty="0">
                <a:ea typeface="나눔스퀘어라운드OTF ExtraBold" panose="020B0600000101010101"/>
              </a:rPr>
              <a:t>년 </a:t>
            </a:r>
            <a:r>
              <a:rPr lang="en-US" altLang="ko-KR" dirty="0">
                <a:ea typeface="나눔스퀘어라운드OTF ExtraBold" panose="020B0600000101010101"/>
              </a:rPr>
              <a:t>3</a:t>
            </a:r>
            <a:r>
              <a:rPr lang="ko-KR" altLang="en-US" dirty="0">
                <a:ea typeface="나눔스퀘어라운드OTF ExtraBold" panose="020B0600000101010101"/>
              </a:rPr>
              <a:t>월 </a:t>
            </a:r>
            <a:r>
              <a:rPr lang="en-US" altLang="ko-KR" dirty="0">
                <a:ea typeface="나눔스퀘어라운드OTF ExtraBold" panose="020B0600000101010101"/>
              </a:rPr>
              <a:t>04</a:t>
            </a:r>
            <a:r>
              <a:rPr lang="ko-KR" altLang="en-US" dirty="0">
                <a:ea typeface="나눔스퀘어라운드OTF ExtraBold" panose="020B0600000101010101"/>
              </a:rPr>
              <a:t>일 </a:t>
            </a:r>
            <a:r>
              <a:rPr lang="en-US" altLang="ko-KR" dirty="0">
                <a:ea typeface="나눔스퀘어라운드OTF ExtraBold" panose="020B0600000101010101"/>
              </a:rPr>
              <a:t>~ 2021</a:t>
            </a:r>
            <a:r>
              <a:rPr lang="ko-KR" altLang="en-US" dirty="0">
                <a:ea typeface="나눔스퀘어라운드OTF ExtraBold" panose="020B0600000101010101"/>
              </a:rPr>
              <a:t>년 </a:t>
            </a:r>
            <a:r>
              <a:rPr lang="en-US" altLang="ko-KR" dirty="0">
                <a:ea typeface="나눔스퀘어라운드OTF ExtraBold" panose="020B0600000101010101"/>
              </a:rPr>
              <a:t>6</a:t>
            </a:r>
            <a:r>
              <a:rPr lang="ko-KR" altLang="en-US" dirty="0">
                <a:ea typeface="나눔스퀘어라운드OTF ExtraBold" panose="020B0600000101010101"/>
              </a:rPr>
              <a:t>월 </a:t>
            </a:r>
            <a:r>
              <a:rPr lang="en-US" altLang="ko-KR" dirty="0">
                <a:ea typeface="나눔스퀘어라운드OTF ExtraBold" panose="020B0600000101010101"/>
              </a:rPr>
              <a:t>6</a:t>
            </a:r>
            <a:r>
              <a:rPr lang="ko-KR" altLang="en-US" dirty="0">
                <a:ea typeface="나눔스퀘어라운드OTF ExtraBold" panose="020B0600000101010101"/>
              </a:rPr>
              <a:t>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EC5DF1-E7FF-4135-BF50-FD14491AF977}"/>
              </a:ext>
            </a:extLst>
          </p:cNvPr>
          <p:cNvSpPr txBox="1"/>
          <p:nvPr/>
        </p:nvSpPr>
        <p:spPr>
          <a:xfrm>
            <a:off x="397944" y="3011502"/>
            <a:ext cx="1128922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43A72"/>
                </a:solidFill>
                <a:ea typeface="나눔스퀘어라운드OTF ExtraBold" panose="020B0600000101010101"/>
              </a:rPr>
              <a:t>필요성 </a:t>
            </a:r>
            <a:r>
              <a:rPr lang="en-US" altLang="ko-KR" sz="2000" b="1" dirty="0">
                <a:ea typeface="나눔스퀘어라운드OTF ExtraBold" panose="020B0600000101010101"/>
              </a:rPr>
              <a:t>: </a:t>
            </a:r>
            <a:r>
              <a:rPr lang="ko-KR" altLang="en-US" dirty="0">
                <a:ea typeface="나눔스퀘어라운드OTF ExtraBold" panose="020B0600000101010101"/>
              </a:rPr>
              <a:t>사고나 장애로 손이 불편한 사람들에게 도움을 줄 수 있고 다른 평범한 의수들보다 </a:t>
            </a:r>
            <a:endParaRPr lang="en-US" altLang="ko-KR" dirty="0">
              <a:ea typeface="나눔스퀘어라운드OTF ExtraBold" panose="020B0600000101010101"/>
            </a:endParaRPr>
          </a:p>
          <a:p>
            <a:r>
              <a:rPr lang="en-US" altLang="ko-KR" dirty="0">
                <a:ea typeface="나눔스퀘어라운드OTF ExtraBold" panose="020B0600000101010101"/>
              </a:rPr>
              <a:t>                    </a:t>
            </a:r>
            <a:r>
              <a:rPr lang="ko-KR" altLang="en-US" dirty="0">
                <a:ea typeface="나눔스퀘어라운드OTF ExtraBold" panose="020B0600000101010101"/>
              </a:rPr>
              <a:t>더 자유로운 동작을 구사할 수 있습니다</a:t>
            </a:r>
            <a:r>
              <a:rPr lang="en-US" altLang="ko-KR" dirty="0">
                <a:ea typeface="나눔스퀘어라운드OTF ExtraBold" panose="020B0600000101010101"/>
              </a:rPr>
              <a:t>.</a:t>
            </a:r>
            <a:endParaRPr lang="ko-KR" altLang="en-US" sz="2000" dirty="0">
              <a:ea typeface="나눔스퀘어라운드OTF ExtraBold" panose="020B0600000101010101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126FD5-B812-4EBC-B125-8B0DC6D217E0}"/>
              </a:ext>
            </a:extLst>
          </p:cNvPr>
          <p:cNvSpPr txBox="1"/>
          <p:nvPr/>
        </p:nvSpPr>
        <p:spPr>
          <a:xfrm>
            <a:off x="81740" y="4038243"/>
            <a:ext cx="211135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&lt;</a:t>
            </a:r>
            <a:r>
              <a:rPr lang="ko-KR" altLang="en-US" b="1" dirty="0">
                <a:solidFill>
                  <a:srgbClr val="143A72"/>
                </a:solidFill>
                <a:ea typeface="나눔스퀘어라운드OTF ExtraBold" panose="020B0600000101010101"/>
              </a:rPr>
              <a:t>참여 인원</a:t>
            </a:r>
            <a:r>
              <a:rPr lang="en-US" altLang="ko-KR" b="1" dirty="0">
                <a:solidFill>
                  <a:srgbClr val="143A72"/>
                </a:solidFill>
                <a:ea typeface="나눔스퀘어라운드OTF ExtraBold" panose="020B0600000101010101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633C5-6BC7-4DFC-B014-9AA5FFAA31C7}"/>
              </a:ext>
            </a:extLst>
          </p:cNvPr>
          <p:cNvSpPr txBox="1"/>
          <p:nvPr/>
        </p:nvSpPr>
        <p:spPr>
          <a:xfrm>
            <a:off x="397944" y="2093414"/>
            <a:ext cx="1128922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43A72"/>
                </a:solidFill>
                <a:ea typeface="나눔스퀘어라운드OTF ExtraBold" panose="020B0600000101010101"/>
              </a:rPr>
              <a:t>개요</a:t>
            </a:r>
            <a:r>
              <a:rPr lang="ko-KR" altLang="en-US" sz="1600" b="1" dirty="0">
                <a:solidFill>
                  <a:srgbClr val="143A72"/>
                </a:solidFill>
                <a:ea typeface="나눔스퀘어라운드OTF ExtraBold" panose="020B0600000101010101"/>
              </a:rPr>
              <a:t> </a:t>
            </a:r>
            <a:r>
              <a:rPr lang="en-US" altLang="ko-KR" sz="1600" b="1" dirty="0">
                <a:ea typeface="나눔스퀘어라운드OTF ExtraBold" panose="020B0600000101010101"/>
              </a:rPr>
              <a:t>: </a:t>
            </a:r>
            <a:r>
              <a:rPr lang="ko-KR" altLang="en-US" dirty="0">
                <a:ea typeface="나눔스퀘어라운드OTF ExtraBold" panose="020B0600000101010101"/>
              </a:rPr>
              <a:t>근전도센서로 근육의 움직임을 감지하여 모터를 작동시키고 모터에 와이어를 연결하고 </a:t>
            </a:r>
            <a:endParaRPr lang="en-US" altLang="ko-KR" dirty="0">
              <a:ea typeface="나눔스퀘어라운드OTF ExtraBold" panose="020B0600000101010101"/>
            </a:endParaRPr>
          </a:p>
          <a:p>
            <a:r>
              <a:rPr lang="en-US" altLang="ko-KR" dirty="0">
                <a:ea typeface="나눔스퀘어라운드OTF ExtraBold" panose="020B0600000101010101"/>
              </a:rPr>
              <a:t>              </a:t>
            </a:r>
            <a:r>
              <a:rPr lang="ko-KR" altLang="en-US" dirty="0">
                <a:ea typeface="나눔스퀘어라운드OTF ExtraBold" panose="020B0600000101010101"/>
              </a:rPr>
              <a:t>의수 손가락에도 연결하여서  로봇 의수를 원하는 대로 제어가 가능해 집니다</a:t>
            </a:r>
            <a:r>
              <a:rPr lang="en-US" altLang="ko-KR" dirty="0">
                <a:ea typeface="나눔스퀘어라운드OTF ExtraBold" panose="020B0600000101010101"/>
              </a:rPr>
              <a:t>.</a:t>
            </a:r>
            <a:endParaRPr lang="ko-KR" altLang="en-US" dirty="0">
              <a:ea typeface="나눔스퀘어라운드OTF ExtraBold" panose="020B0600000101010101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6369A94-390A-4E7D-BF20-C34B8693B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92386"/>
              </p:ext>
            </p:extLst>
          </p:nvPr>
        </p:nvGraphicFramePr>
        <p:xfrm>
          <a:off x="512249" y="4654242"/>
          <a:ext cx="5980620" cy="17297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90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0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ea typeface="나눔스퀘어라운드OTF ExtraBold" panose="020B0600000101010101"/>
                        </a:rPr>
                        <a:t>조승운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ea typeface="나눔스퀘어라운드OTF ExtraBold" panose="020B0600000101010101"/>
                        </a:rPr>
                        <a:t>외형</a:t>
                      </a:r>
                      <a:r>
                        <a:rPr lang="en-US" altLang="ko-KR" b="0" dirty="0">
                          <a:ea typeface="나눔스퀘어라운드OTF ExtraBold" panose="020B0600000101010101"/>
                        </a:rPr>
                        <a:t>, </a:t>
                      </a:r>
                      <a:r>
                        <a:rPr lang="ko-KR" altLang="en-US" b="0" dirty="0" err="1">
                          <a:ea typeface="나눔스퀘어라운드OTF ExtraBold" panose="020B0600000101010101"/>
                        </a:rPr>
                        <a:t>손모델링설계</a:t>
                      </a:r>
                      <a:endParaRPr lang="ko-KR" altLang="en-US" b="0" dirty="0">
                        <a:ea typeface="나눔스퀘어라운드OTF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라운드OTF ExtraBold" panose="020B0600000101010101"/>
                        </a:rPr>
                        <a:t>최재호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라운드OTF ExtraBold" panose="020B0600000101010101"/>
                        </a:rPr>
                        <a:t>프로그래밍</a:t>
                      </a:r>
                      <a:r>
                        <a:rPr lang="en-US" altLang="ko-KR" dirty="0">
                          <a:ea typeface="나눔스퀘어라운드OTF ExtraBold" panose="020B0600000101010101"/>
                        </a:rPr>
                        <a:t>,</a:t>
                      </a:r>
                      <a:r>
                        <a:rPr lang="ko-KR" altLang="en-US" dirty="0">
                          <a:ea typeface="나눔스퀘어라운드OTF ExtraBold" panose="020B0600000101010101"/>
                        </a:rPr>
                        <a:t>전기회로설계</a:t>
                      </a:r>
                      <a:r>
                        <a:rPr lang="en-US" altLang="ko-KR" dirty="0">
                          <a:ea typeface="나눔스퀘어라운드OTF ExtraBold" panose="020B0600000101010101"/>
                        </a:rPr>
                        <a:t>,</a:t>
                      </a:r>
                      <a:r>
                        <a:rPr lang="ko-KR" altLang="en-US" dirty="0" err="1">
                          <a:ea typeface="나눔스퀘어라운드OTF ExtraBold" panose="020B0600000101010101"/>
                        </a:rPr>
                        <a:t>팔모델링설계</a:t>
                      </a:r>
                      <a:endParaRPr lang="ko-KR" altLang="en-US" dirty="0">
                        <a:ea typeface="나눔스퀘어라운드OTF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라운드OTF ExtraBold" panose="020B0600000101010101"/>
                        </a:rPr>
                        <a:t>이하은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라운드OTF ExtraBold" panose="020B0600000101010101"/>
                        </a:rPr>
                        <a:t>프로그래밍</a:t>
                      </a:r>
                      <a:r>
                        <a:rPr lang="en-US" altLang="ko-KR" dirty="0">
                          <a:ea typeface="나눔스퀘어라운드OTF ExtraBold" panose="020B0600000101010101"/>
                        </a:rPr>
                        <a:t>,</a:t>
                      </a:r>
                      <a:r>
                        <a:rPr lang="ko-KR" altLang="en-US" dirty="0">
                          <a:ea typeface="나눔스퀘어라운드OTF ExtraBold" panose="020B0600000101010101"/>
                        </a:rPr>
                        <a:t>고정벨트설계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46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88828" y="763881"/>
            <a:ext cx="3154586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245964" y="141255"/>
            <a:ext cx="24493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-2) </a:t>
            </a:r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시장 조사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CAA1B-7B15-4548-A9F1-BED91BB4B159}"/>
              </a:ext>
            </a:extLst>
          </p:cNvPr>
          <p:cNvSpPr txBox="1"/>
          <p:nvPr/>
        </p:nvSpPr>
        <p:spPr>
          <a:xfrm>
            <a:off x="1245964" y="1875795"/>
            <a:ext cx="31367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43A72"/>
                </a:solidFill>
                <a:ea typeface="나눔스퀘어라운드OTF ExtraBold" panose="020B0600000101010101"/>
              </a:rPr>
              <a:t>로봇 의수 제작 회사들</a:t>
            </a:r>
            <a:endParaRPr lang="ko-KR" altLang="en-US" sz="2000" dirty="0">
              <a:ea typeface="나눔스퀘어라운드OTF ExtraBold" panose="020B0600000101010101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CA23FE-0B16-4801-AA38-BEA63AE89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6" y="3309358"/>
            <a:ext cx="5173538" cy="31662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E2588E-954C-4BC1-9812-660912927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503" y="948434"/>
            <a:ext cx="5464601" cy="29383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4DFB117-F19F-49F7-88CA-72B7F49BD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979" y="4102750"/>
            <a:ext cx="5848350" cy="248030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5287" y="5086771"/>
            <a:ext cx="1101969" cy="18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4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9027A0-0CA3-4DEB-B1F6-030603C35CC0}"/>
              </a:ext>
            </a:extLst>
          </p:cNvPr>
          <p:cNvSpPr/>
          <p:nvPr/>
        </p:nvSpPr>
        <p:spPr>
          <a:xfrm>
            <a:off x="2" y="2072923"/>
            <a:ext cx="12186768" cy="27214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9316-22FE-4410-9BAD-1AAF73A1F2F7}"/>
              </a:ext>
            </a:extLst>
          </p:cNvPr>
          <p:cNvSpPr txBox="1"/>
          <p:nvPr/>
        </p:nvSpPr>
        <p:spPr>
          <a:xfrm>
            <a:off x="4353572" y="5696760"/>
            <a:ext cx="344004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0" b="1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목적 및 필요성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D664A-69BA-474D-89C1-C85AA4462BAF}"/>
              </a:ext>
            </a:extLst>
          </p:cNvPr>
          <p:cNvSpPr txBox="1"/>
          <p:nvPr/>
        </p:nvSpPr>
        <p:spPr>
          <a:xfrm>
            <a:off x="5520041" y="433145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5AC58-9A59-4D6D-A4FE-5A5D898317B0}"/>
              </a:ext>
            </a:extLst>
          </p:cNvPr>
          <p:cNvSpPr txBox="1"/>
          <p:nvPr/>
        </p:nvSpPr>
        <p:spPr>
          <a:xfrm>
            <a:off x="5989597" y="8380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164D5436-9D7E-4C4D-A6C5-B8C708A28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249" y="2646885"/>
            <a:ext cx="1373248" cy="2147525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299AC3C-F98E-4EEE-AF69-FADE4018C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0712" y="2641984"/>
            <a:ext cx="1859580" cy="215242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9D994F-6165-46CC-B0B5-3EC41EFBD55F}"/>
              </a:ext>
            </a:extLst>
          </p:cNvPr>
          <p:cNvGrpSpPr/>
          <p:nvPr/>
        </p:nvGrpSpPr>
        <p:grpSpPr>
          <a:xfrm>
            <a:off x="4247745" y="1686184"/>
            <a:ext cx="3481794" cy="3485631"/>
            <a:chOff x="4247745" y="1686184"/>
            <a:chExt cx="3481794" cy="348563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38D263-50AC-4B45-831B-0EA0A1BF7AB4}"/>
                </a:ext>
              </a:extLst>
            </p:cNvPr>
            <p:cNvGrpSpPr/>
            <p:nvPr/>
          </p:nvGrpSpPr>
          <p:grpSpPr>
            <a:xfrm>
              <a:off x="4247745" y="1686184"/>
              <a:ext cx="3481794" cy="3485631"/>
              <a:chOff x="3474874" y="1746581"/>
              <a:chExt cx="3127094" cy="312709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C86F576-D58D-410B-AB1E-513161B2D64E}"/>
                  </a:ext>
                </a:extLst>
              </p:cNvPr>
              <p:cNvSpPr/>
              <p:nvPr/>
            </p:nvSpPr>
            <p:spPr>
              <a:xfrm>
                <a:off x="3474874" y="1746581"/>
                <a:ext cx="3127094" cy="3127094"/>
              </a:xfrm>
              <a:prstGeom prst="ellipse">
                <a:avLst/>
              </a:prstGeom>
              <a:solidFill>
                <a:schemeClr val="bg1"/>
              </a:solidFill>
              <a:ln w="25400" cap="rnd">
                <a:solidFill>
                  <a:srgbClr val="143A7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57424A4-D1CA-4FBD-9760-EA6BBC3F56E3}"/>
                  </a:ext>
                </a:extLst>
              </p:cNvPr>
              <p:cNvSpPr/>
              <p:nvPr/>
            </p:nvSpPr>
            <p:spPr>
              <a:xfrm>
                <a:off x="3566237" y="1837944"/>
                <a:ext cx="2944368" cy="29443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143A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722FB313-32D2-4069-AD96-9B3D4430A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21974" y="2173950"/>
              <a:ext cx="1915423" cy="2228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532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E854E-7804-4617-AD7C-A2371979E32C}"/>
              </a:ext>
            </a:extLst>
          </p:cNvPr>
          <p:cNvSpPr/>
          <p:nvPr/>
        </p:nvSpPr>
        <p:spPr>
          <a:xfrm>
            <a:off x="0" y="0"/>
            <a:ext cx="12186768" cy="749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136155-51DA-410A-AAC0-E6C399243CA5}"/>
              </a:ext>
            </a:extLst>
          </p:cNvPr>
          <p:cNvCxnSpPr>
            <a:cxnSpLocks/>
          </p:cNvCxnSpPr>
          <p:nvPr/>
        </p:nvCxnSpPr>
        <p:spPr>
          <a:xfrm>
            <a:off x="1288828" y="763881"/>
            <a:ext cx="3111724" cy="0"/>
          </a:xfrm>
          <a:prstGeom prst="line">
            <a:avLst/>
          </a:prstGeom>
          <a:ln w="38100" cap="rnd">
            <a:solidFill>
              <a:srgbClr val="143A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DE8FA7D-9221-4F22-B14F-2C38CCA4FBEE}"/>
              </a:ext>
            </a:extLst>
          </p:cNvPr>
          <p:cNvSpPr txBox="1"/>
          <p:nvPr/>
        </p:nvSpPr>
        <p:spPr>
          <a:xfrm>
            <a:off x="1245964" y="141255"/>
            <a:ext cx="27507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목적 및 필요성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DB68FD-7C49-46F4-BABE-5140070AEA2A}"/>
              </a:ext>
            </a:extLst>
          </p:cNvPr>
          <p:cNvSpPr txBox="1"/>
          <p:nvPr/>
        </p:nvSpPr>
        <p:spPr>
          <a:xfrm>
            <a:off x="189554" y="170552"/>
            <a:ext cx="416781" cy="909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908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0</a:t>
            </a:r>
            <a:endParaRPr lang="ko-KR" altLang="en-US" sz="5908" dirty="0">
              <a:solidFill>
                <a:schemeClr val="accent5">
                  <a:lumMod val="40000"/>
                  <a:lumOff val="60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74EC8-99E2-4EDD-998C-ACC4951F219B}"/>
              </a:ext>
            </a:extLst>
          </p:cNvPr>
          <p:cNvSpPr txBox="1"/>
          <p:nvPr/>
        </p:nvSpPr>
        <p:spPr>
          <a:xfrm>
            <a:off x="512249" y="-158159"/>
            <a:ext cx="625171" cy="1363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862" dirty="0">
                <a:solidFill>
                  <a:srgbClr val="143A7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</a:t>
            </a:r>
            <a:endParaRPr lang="ko-KR" altLang="en-US" sz="8862" dirty="0">
              <a:solidFill>
                <a:srgbClr val="143A72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BB812E-903A-4536-A609-8A6F97A5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287" y="5086771"/>
            <a:ext cx="1101969" cy="18053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2CAA1B-7B15-4548-A9F1-BED91BB4B159}"/>
              </a:ext>
            </a:extLst>
          </p:cNvPr>
          <p:cNvSpPr txBox="1"/>
          <p:nvPr/>
        </p:nvSpPr>
        <p:spPr>
          <a:xfrm>
            <a:off x="606335" y="1771229"/>
            <a:ext cx="1128922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ea typeface="나눔스퀘어라운드OTF ExtraBold" panose="020B0600000101010101"/>
              </a:rPr>
              <a:t> </a:t>
            </a:r>
            <a:r>
              <a:rPr lang="ko-KR" altLang="en-US" dirty="0">
                <a:ea typeface="나눔스퀘어라운드OTF ExtraBold" panose="020B0600000101010101"/>
              </a:rPr>
              <a:t>로봇 의수는 사고 또는 장애로 팔이 없거나 사용이 불편한 분들이 로봇 의수를 통하여 새로운 팔을 얻어</a:t>
            </a:r>
            <a:endParaRPr lang="en-US" altLang="ko-KR" dirty="0">
              <a:ea typeface="나눔스퀘어라운드OTF ExtraBold" panose="020B0600000101010101"/>
            </a:endParaRPr>
          </a:p>
          <a:p>
            <a:pPr fontAlgn="base"/>
            <a:r>
              <a:rPr lang="ko-KR" altLang="en-US" dirty="0">
                <a:ea typeface="나눔스퀘어라운드OTF ExtraBold" panose="020B0600000101010101"/>
              </a:rPr>
              <a:t> 자연스러운 동작을 통해 일상생활에 도움을 줄 수 있습니다</a:t>
            </a:r>
            <a:r>
              <a:rPr lang="en-US" altLang="ko-KR" dirty="0">
                <a:ea typeface="나눔스퀘어라운드OTF ExtraBold" panose="020B0600000101010101"/>
              </a:rPr>
              <a:t>. </a:t>
            </a:r>
          </a:p>
          <a:p>
            <a:pPr fontAlgn="base"/>
            <a:endParaRPr lang="en-US" altLang="ko-KR" dirty="0">
              <a:ea typeface="나눔스퀘어라운드OTF ExtraBold" panose="020B0600000101010101"/>
            </a:endParaRPr>
          </a:p>
          <a:p>
            <a:pPr fontAlgn="base"/>
            <a:r>
              <a:rPr lang="ko-KR" altLang="en-US" dirty="0">
                <a:ea typeface="나눔스퀘어라운드OTF ExtraBold" panose="020B0600000101010101"/>
              </a:rPr>
              <a:t> 하지만 현재 시중에 나와있는 의수들의 가격이 대부분 몇 백 에서 몇 천만원에 형성되어 있습니다</a:t>
            </a:r>
            <a:r>
              <a:rPr lang="en-US" altLang="ko-KR" dirty="0">
                <a:ea typeface="나눔스퀘어라운드OTF ExtraBold" panose="020B0600000101010101"/>
              </a:rPr>
              <a:t>. </a:t>
            </a:r>
          </a:p>
          <a:p>
            <a:pPr fontAlgn="base"/>
            <a:endParaRPr lang="en-US" altLang="ko-KR" dirty="0">
              <a:ea typeface="나눔스퀘어라운드OTF ExtraBold" panose="020B0600000101010101"/>
            </a:endParaRPr>
          </a:p>
          <a:p>
            <a:pPr fontAlgn="base"/>
            <a:r>
              <a:rPr lang="ko-KR" altLang="en-US" dirty="0">
                <a:ea typeface="나눔스퀘어라운드OTF ExtraBold" panose="020B0600000101010101"/>
              </a:rPr>
              <a:t> 그래서 높은 가격으로 인해 정작 의수가 정말 필요한 사람들은 구매에 어려움을 겪고 있습니다</a:t>
            </a:r>
            <a:r>
              <a:rPr lang="en-US" altLang="ko-KR" dirty="0">
                <a:ea typeface="나눔스퀘어라운드OTF ExtraBold" panose="020B0600000101010101"/>
              </a:rPr>
              <a:t>.</a:t>
            </a:r>
          </a:p>
          <a:p>
            <a:pPr fontAlgn="base"/>
            <a:endParaRPr lang="ko-KR" altLang="en-US" dirty="0">
              <a:ea typeface="나눔스퀘어라운드OTF ExtraBold" panose="020B0600000101010101"/>
            </a:endParaRPr>
          </a:p>
          <a:p>
            <a:pPr fontAlgn="base"/>
            <a:r>
              <a:rPr lang="ko-KR" altLang="en-US" dirty="0">
                <a:ea typeface="나눔스퀘어라운드OTF ExtraBold" panose="020B0600000101010101"/>
              </a:rPr>
              <a:t> 그렇기 때문에 저희 팀이 만들려는 의수는 그런 필요한 사람들에게 저렴한 가격으로 의수를 구매할 수 있도록</a:t>
            </a:r>
            <a:endParaRPr lang="en-US" altLang="ko-KR" dirty="0">
              <a:ea typeface="나눔스퀘어라운드OTF ExtraBold" panose="020B0600000101010101"/>
            </a:endParaRPr>
          </a:p>
          <a:p>
            <a:pPr fontAlgn="base"/>
            <a:r>
              <a:rPr lang="ko-KR" altLang="en-US" dirty="0">
                <a:ea typeface="나눔스퀘어라운드OTF ExtraBold" panose="020B0600000101010101"/>
              </a:rPr>
              <a:t> 도움을 주기위해 의수의 제작단가를 낮춰서 시장 구매가격이 최대한 낮게 형성하도록 노력할 것입니다</a:t>
            </a:r>
            <a:r>
              <a:rPr lang="en-US" altLang="ko-KR" dirty="0">
                <a:ea typeface="나눔스퀘어라운드OTF ExtraBold" panose="020B0600000101010101"/>
              </a:rPr>
              <a:t>.</a:t>
            </a:r>
            <a:endParaRPr lang="ko-KR" altLang="en-US" dirty="0">
              <a:ea typeface="나눔스퀘어라운드OTF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73407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square" rtlCol="0">
        <a:spAutoFit/>
      </a:bodyPr>
      <a:lstStyle>
        <a:defPPr algn="l" fontAlgn="base">
          <a:defRPr dirty="0" smtClean="0">
            <a:ea typeface="나눔스퀘어라운드OTF ExtraBold" panose="020B0600000101010101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1936</TotalTime>
  <Words>1315</Words>
  <Application>Microsoft Office PowerPoint</Application>
  <PresentationFormat>와이드스크린</PresentationFormat>
  <Paragraphs>346</Paragraphs>
  <Slides>29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나눔스퀘어라운드OTF ExtraBold</vt:lpstr>
      <vt:lpstr>나눔스퀘어라운드OTF Regular</vt:lpstr>
      <vt:lpstr>함초롬바탕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manje lee</cp:lastModifiedBy>
  <cp:revision>132</cp:revision>
  <dcterms:created xsi:type="dcterms:W3CDTF">2020-05-26T06:54:04Z</dcterms:created>
  <dcterms:modified xsi:type="dcterms:W3CDTF">2023-06-15T13:44:37Z</dcterms:modified>
</cp:coreProperties>
</file>